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98" r:id="rId1"/>
  </p:sldMasterIdLst>
  <p:notesMasterIdLst>
    <p:notesMasterId r:id="rId21"/>
  </p:notesMasterIdLst>
  <p:sldIdLst>
    <p:sldId id="3282" r:id="rId2"/>
    <p:sldId id="2134804511" r:id="rId3"/>
    <p:sldId id="2134804510" r:id="rId4"/>
    <p:sldId id="2134804508" r:id="rId5"/>
    <p:sldId id="2134804509" r:id="rId6"/>
    <p:sldId id="2134804531" r:id="rId7"/>
    <p:sldId id="2134804513" r:id="rId8"/>
    <p:sldId id="2134804514" r:id="rId9"/>
    <p:sldId id="2134804515" r:id="rId10"/>
    <p:sldId id="2134804517" r:id="rId11"/>
    <p:sldId id="2134804525" r:id="rId12"/>
    <p:sldId id="2134804529" r:id="rId13"/>
    <p:sldId id="2134804526" r:id="rId14"/>
    <p:sldId id="2134804530" r:id="rId15"/>
    <p:sldId id="2134804527" r:id="rId16"/>
    <p:sldId id="2134804528" r:id="rId17"/>
    <p:sldId id="2134804532" r:id="rId18"/>
    <p:sldId id="2134804533" r:id="rId19"/>
    <p:sldId id="2134804534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Greycliff CF" panose="020B0604020202020204" charset="0"/>
      <p:regular r:id="rId26"/>
      <p:bold r:id="rId27"/>
      <p:italic r:id="rId28"/>
      <p:boldItalic r:id="rId29"/>
    </p:embeddedFont>
    <p:embeddedFont>
      <p:font typeface="Greycliff CF Heavy" panose="020B0604020202020204" charset="0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68" userDrawn="1">
          <p15:clr>
            <a:srgbClr val="A4A3A4"/>
          </p15:clr>
        </p15:guide>
        <p15:guide id="2" orient="horz" pos="2546" userDrawn="1">
          <p15:clr>
            <a:srgbClr val="A4A3A4"/>
          </p15:clr>
        </p15:guide>
        <p15:guide id="3" pos="3817" userDrawn="1">
          <p15:clr>
            <a:srgbClr val="A4A3A4"/>
          </p15:clr>
        </p15:guide>
        <p15:guide id="4" pos="3840" userDrawn="1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58" roundtripDataSignature="AMtx7mhVoqQnwpImkxPVtuFR5RwRSnsgPQ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E69BDF3-1DF9-E7F8-4EF7-954D2DD46089}" name="Simon ögaard" initials="Sö" userId="a5938eea31dce7d3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EFA"/>
    <a:srgbClr val="004C67"/>
    <a:srgbClr val="121F2B"/>
    <a:srgbClr val="FECB00"/>
    <a:srgbClr val="F4F1E5"/>
    <a:srgbClr val="F5F2E5"/>
    <a:srgbClr val="FEFFFB"/>
    <a:srgbClr val="081A2D"/>
    <a:srgbClr val="0A1A2E"/>
    <a:srgbClr val="F4F3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A9E6DB-6A7E-4884-9F73-BB52B2E469DE}" v="2519" dt="2022-02-10T23:08:55.304"/>
    <p1510:client id="{4DF6C310-9692-439C-B511-BD7EAD5E5BCE}" v="1" dt="2022-02-11T08:55:58.048"/>
    <p1510:client id="{4F466B29-FF0C-4D02-8137-9D34744A9FC8}" v="5" dt="2022-02-09T18:48:05.887"/>
    <p1510:client id="{5073A04A-6F94-4363-BC0A-C50D9FD3C887}" v="65" dt="2022-02-09T20:31:18.110"/>
    <p1510:client id="{6975E567-84BB-4A30-BD9C-9A09C28722EB}" v="11" dt="2022-02-09T18:43:26.031"/>
    <p1510:client id="{76D5A907-D385-43B0-AB6A-F5E6DAC8473F}" v="135" dt="2022-01-31T19:07:40.073"/>
    <p1510:client id="{8780AAD8-F16A-4ECD-B5C4-99CB3DA25173}" v="1007" dt="2022-02-11T01:17:34.092"/>
    <p1510:client id="{ABB46B48-4317-4C96-95B4-8E24A4646747}" v="46" dt="2022-02-10T13:22:18.688"/>
    <p1510:client id="{AD7229F3-995C-47B9-9A86-D4572FD72B68}" v="6" dt="2022-02-10T17:52:30.631"/>
    <p1510:client id="{C35C6329-05E8-4D47-8233-AD2BA3E3B147}" v="7" dt="2022-02-09T20:08:33.204"/>
    <p1510:client id="{C572551C-AB36-45E2-8E5E-BCBAB809A3EE}" v="5" dt="2022-02-11T09:07:43.805"/>
    <p1510:client id="{D2B24038-A13F-4EB7-A999-15A4572D9299}" v="2565" dt="2022-02-09T20:32:21.843"/>
  </p1510:revLst>
</p1510:revInfo>
</file>

<file path=ppt/tableStyles.xml><?xml version="1.0" encoding="utf-8"?>
<a:tblStyleLst xmlns:a="http://schemas.openxmlformats.org/drawingml/2006/main" def="{EB63D276-0958-4856-AACB-081ACA95384B}">
  <a:tblStyle styleId="{EB63D276-0958-4856-AACB-081ACA95384B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BF0"/>
          </a:solidFill>
        </a:fill>
      </a:tcStyle>
    </a:wholeTbl>
    <a:band1H>
      <a:tcTxStyle/>
      <a:tcStyle>
        <a:tcBdr/>
        <a:fill>
          <a:solidFill>
            <a:srgbClr val="CBF6D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F6D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C74545F-7E50-4C0D-B90B-FECFF27D242F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Format med tema 1 - dekorfärg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Format med tema 1 - dekorfärg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7CE84F3-28C3-443E-9E96-99CF82512B78}" styleName="Mörkt format 1 - Dekorfärg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Mörkt format 2 - Dekorfärg 5/Dekorfärg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8FD4443E-F989-4FC4-A0C8-D5A2AF1F390B}" styleName="Mörkt format 1 - Dekorfärg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Mörkt format 2 - Dekorfärg 3/Dekorfärg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Mörkt format 2 - Dekorfärg 1/Dekorfärg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929F9F4-4A8F-4326-A1B4-22849713DDAB}" styleName="Mörkt format 1 - Dekorfärg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568"/>
        <p:guide orient="horz" pos="2546"/>
        <p:guide pos="3817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59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58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64" Type="http://schemas.microsoft.com/office/2018/10/relationships/authors" Target="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>
                <a:latin typeface="Arial"/>
                <a:ea typeface="Arial"/>
                <a:cs typeface="Arial"/>
              </a:rPr>
              <a:t>Introduce ourselves</a:t>
            </a:r>
            <a:br>
              <a:rPr lang="en-US">
                <a:latin typeface="Arial"/>
                <a:ea typeface="Arial"/>
                <a:cs typeface="Arial"/>
              </a:rPr>
            </a:br>
            <a:r>
              <a:rPr lang="en-US">
                <a:latin typeface="Arial"/>
                <a:ea typeface="Arial"/>
                <a:cs typeface="Arial"/>
              </a:rPr>
              <a:t>And we will present about our weeks </a:t>
            </a:r>
            <a:r>
              <a:rPr lang="en-US" err="1">
                <a:latin typeface="Arial"/>
                <a:ea typeface="Arial"/>
                <a:cs typeface="Arial"/>
              </a:rPr>
              <a:t>investingating</a:t>
            </a:r>
            <a:r>
              <a:rPr lang="en-US">
                <a:latin typeface="Arial"/>
                <a:ea typeface="Arial"/>
                <a:cs typeface="Arial"/>
              </a:rPr>
              <a:t> </a:t>
            </a:r>
            <a:r>
              <a:rPr lang="en-US" err="1">
                <a:latin typeface="Arial"/>
                <a:ea typeface="Arial"/>
                <a:cs typeface="Arial"/>
              </a:rPr>
              <a:t>stategies</a:t>
            </a:r>
            <a:r>
              <a:rPr lang="en-US">
                <a:latin typeface="Arial"/>
                <a:ea typeface="Arial"/>
                <a:cs typeface="Arial"/>
              </a:rPr>
              <a:t> on how to </a:t>
            </a:r>
            <a:r>
              <a:rPr lang="en-US" err="1">
                <a:latin typeface="Arial"/>
                <a:ea typeface="Arial"/>
                <a:cs typeface="Arial"/>
              </a:rPr>
              <a:t>genenerate</a:t>
            </a:r>
            <a:r>
              <a:rPr lang="en-US">
                <a:latin typeface="Arial"/>
                <a:ea typeface="Arial"/>
                <a:cs typeface="Arial"/>
              </a:rPr>
              <a:t> a global model using federated </a:t>
            </a:r>
            <a:r>
              <a:rPr lang="en-US" err="1">
                <a:latin typeface="Arial"/>
                <a:ea typeface="Arial"/>
                <a:cs typeface="Arial"/>
              </a:rPr>
              <a:t>reinfocement</a:t>
            </a:r>
            <a:r>
              <a:rPr lang="en-US">
                <a:latin typeface="Arial"/>
                <a:ea typeface="Arial"/>
                <a:cs typeface="Arial"/>
              </a:rPr>
              <a:t> learning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4502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>
                <a:latin typeface="Arial"/>
                <a:ea typeface="Arial"/>
                <a:cs typeface="Arial"/>
              </a:rPr>
              <a:t>As a general trend going forward, going to the right means longer training time unless specified otherwise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15412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do we see here? (not federated, only food)</a:t>
            </a:r>
          </a:p>
          <a:p>
            <a:r>
              <a:rPr lang="en-US"/>
              <a:t>Reflect on it:</a:t>
            </a:r>
            <a:br>
              <a:rPr lang="en-US"/>
            </a:br>
            <a:r>
              <a:rPr lang="en-US"/>
              <a:t>20 min per 10k episodes on Tesla K80 GPU</a:t>
            </a:r>
            <a:br>
              <a:rPr lang="en-US"/>
            </a:br>
            <a:r>
              <a:rPr lang="en-US"/>
              <a:t>Lot of episodes lot of data</a:t>
            </a:r>
            <a:br>
              <a:rPr lang="en-US"/>
            </a:br>
            <a:r>
              <a:rPr lang="en-US"/>
              <a:t> (benchmark to show that our agent/model works)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3634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Using that information we tried experimenting with federated learning</a:t>
            </a:r>
          </a:p>
          <a:p>
            <a:r>
              <a:rPr lang="en-US"/>
              <a:t>What do we see here? (federated, only food)</a:t>
            </a:r>
          </a:p>
          <a:p>
            <a:r>
              <a:rPr lang="en-US"/>
              <a:t>Reflect on it:</a:t>
            </a:r>
            <a:br>
              <a:rPr lang="en-US"/>
            </a:br>
            <a:r>
              <a:rPr lang="en-US"/>
              <a:t>Training was done locally on the same hardware, so episodes took longer since they trained two agents but yielded better results, we saw only a small </a:t>
            </a:r>
            <a:r>
              <a:rPr lang="en-US" err="1"/>
              <a:t>decreece</a:t>
            </a:r>
            <a:r>
              <a:rPr lang="en-US"/>
              <a:t> in performance.</a:t>
            </a:r>
            <a:br>
              <a:rPr lang="en-US"/>
            </a:br>
            <a:r>
              <a:rPr lang="en-US"/>
              <a:t>Both the last example without federated and this one got roughly the same amount of flops.</a:t>
            </a:r>
            <a:br>
              <a:rPr lang="en-US"/>
            </a:br>
            <a:r>
              <a:rPr lang="en-US"/>
              <a:t>Thinking in real world applications the amount of compute and data federated can yield we would suggest it is beneficial if it can be implemented.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4751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do we see here? (not federated, now with mines that give lower penalty than walls since the snake only loses a body part)</a:t>
            </a:r>
          </a:p>
          <a:p>
            <a:r>
              <a:rPr lang="en-US"/>
              <a:t>Reflect on it:</a:t>
            </a:r>
            <a:br>
              <a:rPr lang="en-US"/>
            </a:br>
            <a:r>
              <a:rPr lang="en-US"/>
              <a:t>Our agent can learn from more advance reward functions and environments, although it preforms slightly worse.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70832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do we see here? (federated, also with mines but of different color (visual) than the last one)</a:t>
            </a:r>
          </a:p>
          <a:p>
            <a:r>
              <a:rPr lang="en-US"/>
              <a:t>Reflect on it:</a:t>
            </a:r>
            <a:br>
              <a:rPr lang="en-US"/>
            </a:br>
            <a:r>
              <a:rPr lang="en-US"/>
              <a:t>We see a slight increase in performance but it might be a fluke (randomness)</a:t>
            </a:r>
            <a:br>
              <a:rPr lang="en-US"/>
            </a:br>
            <a:r>
              <a:rPr lang="en-US"/>
              <a:t>We also see that our federated learning system seems to translate as well as our non-federated counterpart on a more difficult environment.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5750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do we see here? (Our agent that we saw right before this slide (</a:t>
            </a:r>
            <a:r>
              <a:rPr lang="en-US" err="1"/>
              <a:t>fed+purple</a:t>
            </a:r>
            <a:r>
              <a:rPr lang="en-US"/>
              <a:t> mine) being tested on 3 different environments) note that all three examples are of the same model with the same weights the only thing that differ are the environments and how they act</a:t>
            </a:r>
          </a:p>
          <a:p>
            <a:r>
              <a:rPr lang="en-US"/>
              <a:t>Going from the left we see: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2428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do we see here? (federated, with both mines) but it is trained on only one seperatly</a:t>
            </a:r>
          </a:p>
          <a:p>
            <a:r>
              <a:rPr lang="en-US"/>
              <a:t>Reflect on it:</a:t>
            </a:r>
            <a:br>
              <a:rPr lang="en-US"/>
            </a:br>
            <a:r>
              <a:rPr lang="en-US"/>
              <a:t>We see a noticeable decrease in performance but an transfer of knowledge between the two agent, since seeing both red and purple mines were never in the training data only one at a time </a:t>
            </a:r>
            <a:r>
              <a:rPr lang="en-US" err="1"/>
              <a:t>seperatly</a:t>
            </a:r>
            <a:r>
              <a:rPr lang="en-US"/>
              <a:t> for each agent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4852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do we see here? (initialized with fed average of two of our best models for purple and red mine separately)</a:t>
            </a:r>
          </a:p>
          <a:p>
            <a:r>
              <a:rPr lang="en-US"/>
              <a:t>Reflect on it:</a:t>
            </a:r>
            <a:br>
              <a:rPr lang="en-US"/>
            </a:br>
            <a:r>
              <a:rPr lang="en-US" err="1"/>
              <a:t>Initialy</a:t>
            </a:r>
            <a:r>
              <a:rPr lang="en-US"/>
              <a:t> it seems to be of no use, its reacting irrationally</a:t>
            </a:r>
            <a:br>
              <a:rPr lang="en-US"/>
            </a:br>
            <a:r>
              <a:rPr lang="en-US"/>
              <a:t>But with only some more training we see a spike in performance</a:t>
            </a:r>
            <a:br>
              <a:rPr lang="en-US"/>
            </a:br>
            <a:r>
              <a:rPr lang="en-US"/>
              <a:t>This would conclude that the aggregation does not result in a randomly initialized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30544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4061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Aft>
                <a:spcPts val="900"/>
              </a:spcAft>
              <a:buSzPct val="120000"/>
            </a:pPr>
            <a:r>
              <a:rPr lang="en-US"/>
              <a:t>And to do so we will begin with some quick overviews; mainly about the projects background; mainly...</a:t>
            </a:r>
            <a:endParaRPr lang="en-US" sz="120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3643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GB"/>
              <a:t>Describe RL in short and easy to understand steps using the image</a:t>
            </a:r>
            <a:endParaRPr lang="en-US"/>
          </a:p>
          <a:p>
            <a:r>
              <a:rPr lang="en-GB"/>
              <a:t>So you might with that description be able to see what Reinforcement learning is commonly used for</a:t>
            </a:r>
            <a:br>
              <a:rPr lang="en-GB"/>
            </a:br>
            <a:r>
              <a:rPr lang="en-GB"/>
              <a:t>Like Self-Driving cars, with it, it becomes possible for an intelligent agent to test new actions/</a:t>
            </a:r>
            <a:r>
              <a:rPr lang="en-GB" err="1"/>
              <a:t>aproches</a:t>
            </a:r>
            <a:r>
              <a:rPr lang="en-GB"/>
              <a:t> (if it is simulated), change course on failure, and thrive</a:t>
            </a:r>
            <a:endParaRPr lang="en-US"/>
          </a:p>
          <a:p>
            <a:r>
              <a:rPr lang="en-GB"/>
              <a:t>Its shortcomings (lot of data, lot of computation), that is however not as large of a problem because...</a:t>
            </a:r>
            <a:endParaRPr lang="en-US"/>
          </a:p>
        </p:txBody>
      </p:sp>
      <p:sp>
        <p:nvSpPr>
          <p:cNvPr id="139" name="Google Shape;13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9569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GB"/>
              <a:t>And this is what federated learning can solve</a:t>
            </a:r>
          </a:p>
          <a:p>
            <a:r>
              <a:rPr lang="en-GB"/>
              <a:t>Describe fed in short and easy to understand steps using the image (machine learning technique that trains an algorithm across multiple decentralized edge devices)</a:t>
            </a:r>
            <a:endParaRPr lang="en-US"/>
          </a:p>
          <a:p>
            <a:r>
              <a:rPr lang="en-GB"/>
              <a:t>What it makes possible (catch/utilize unused data/compute), Make a similes with us in this call only using 1/10 of our </a:t>
            </a:r>
            <a:r>
              <a:rPr lang="en-GB" err="1"/>
              <a:t>cpu</a:t>
            </a:r>
            <a:r>
              <a:rPr lang="en-GB"/>
              <a:t>/</a:t>
            </a:r>
            <a:r>
              <a:rPr lang="en-GB" err="1"/>
              <a:t>gpu</a:t>
            </a:r>
            <a:endParaRPr lang="en-GB"/>
          </a:p>
          <a:p>
            <a:r>
              <a:rPr lang="en-GB"/>
              <a:t>What it is used for (free compute, world-wide representation)</a:t>
            </a:r>
          </a:p>
        </p:txBody>
      </p:sp>
      <p:sp>
        <p:nvSpPr>
          <p:cNvPr id="139" name="Google Shape;13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4030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GB"/>
              <a:t>Current state of fed-</a:t>
            </a:r>
            <a:r>
              <a:rPr lang="en-GB" err="1"/>
              <a:t>rl</a:t>
            </a:r>
            <a:r>
              <a:rPr lang="en-GB"/>
              <a:t> (can solve the problem of not enough data/computation),</a:t>
            </a:r>
            <a:endParaRPr lang="en-US"/>
          </a:p>
          <a:p>
            <a:r>
              <a:rPr lang="en-GB"/>
              <a:t>One paper kickstarted it (federated transfer reinforcement learning for autonomous driving), where they train autonomous </a:t>
            </a:r>
            <a:r>
              <a:rPr lang="en-GB" err="1"/>
              <a:t>driviing</a:t>
            </a:r>
            <a:r>
              <a:rPr lang="en-GB"/>
              <a:t> with federated system to solve the problem with data transfer restrictions</a:t>
            </a:r>
          </a:p>
          <a:p>
            <a:r>
              <a:rPr lang="en-GB"/>
              <a:t>growing field, so there is still a lot to do, so we wanted to contribute,</a:t>
            </a:r>
            <a:endParaRPr lang="en-US"/>
          </a:p>
        </p:txBody>
      </p:sp>
      <p:sp>
        <p:nvSpPr>
          <p:cNvPr id="139" name="Google Shape;13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9844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 what did we contribute?</a:t>
            </a:r>
          </a:p>
          <a:p>
            <a:r>
              <a:rPr lang="en-GB"/>
              <a:t>Say what the game snake is about</a:t>
            </a:r>
            <a:endParaRPr lang="en-US"/>
          </a:p>
          <a:p>
            <a:endParaRPr lang="en-US"/>
          </a:p>
          <a:p>
            <a:r>
              <a:rPr lang="en-US"/>
              <a:t>And with an implementation of these systems we could do further fundamental research of what is possible on this growing field of federated reinforcement learning.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2480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GB"/>
              <a:t>Why we chose snake</a:t>
            </a:r>
            <a:br>
              <a:rPr lang="en-GB"/>
            </a:br>
            <a:r>
              <a:rPr lang="en-GB"/>
              <a:t>because; we needed an environment that we could easily add additional rules to unlike </a:t>
            </a:r>
            <a:r>
              <a:rPr lang="en-GB" err="1"/>
              <a:t>tictactoe</a:t>
            </a:r>
            <a:r>
              <a:rPr lang="en-GB"/>
              <a:t> etc,</a:t>
            </a:r>
            <a:br>
              <a:rPr lang="en-GB"/>
            </a:br>
            <a:r>
              <a:rPr lang="en-GB"/>
              <a:t>others have been successful in training snake with rl</a:t>
            </a:r>
          </a:p>
        </p:txBody>
      </p:sp>
      <p:sp>
        <p:nvSpPr>
          <p:cNvPr id="139" name="Google Shape;13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1086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GB"/>
              <a:t>Explain how we </a:t>
            </a:r>
            <a:r>
              <a:rPr lang="en-GB" err="1"/>
              <a:t>feelt</a:t>
            </a:r>
            <a:r>
              <a:rPr lang="en-GB"/>
              <a:t> like multiple types of agents were not necessary for our research, We only choose to implement DQN (</a:t>
            </a:r>
            <a:r>
              <a:rPr lang="en-GB" err="1"/>
              <a:t>Lin,CNN</a:t>
            </a:r>
            <a:r>
              <a:rPr lang="en-GB"/>
              <a:t>),</a:t>
            </a:r>
            <a:endParaRPr lang="en-US"/>
          </a:p>
          <a:p>
            <a:pPr marL="0" indent="0"/>
            <a:r>
              <a:rPr lang="en-GB"/>
              <a:t>yet we still made it modular enough to easily add in the future:</a:t>
            </a:r>
            <a:endParaRPr lang="en-US"/>
          </a:p>
          <a:p>
            <a:pPr marL="0" indent="0"/>
            <a:r>
              <a:rPr lang="en-GB"/>
              <a:t>* PPO (Proximal Policy Optimization)</a:t>
            </a:r>
          </a:p>
          <a:p>
            <a:pPr marL="0" indent="0"/>
            <a:r>
              <a:rPr lang="en-GB"/>
              <a:t>* AlphaGo route (test multiple actions)</a:t>
            </a:r>
          </a:p>
          <a:p>
            <a:pPr marL="0" indent="0"/>
            <a:r>
              <a:rPr lang="en-GB"/>
              <a:t>* </a:t>
            </a:r>
            <a:r>
              <a:rPr lang="en-GB" err="1"/>
              <a:t>PolicyGradient</a:t>
            </a:r>
            <a:endParaRPr lang="en-GB"/>
          </a:p>
          <a:p>
            <a:pPr marL="0" indent="0"/>
            <a:r>
              <a:rPr lang="en-GB"/>
              <a:t>* </a:t>
            </a:r>
            <a:r>
              <a:rPr lang="en-GB" err="1"/>
              <a:t>AdvantageActorCriticAgent</a:t>
            </a:r>
            <a:endParaRPr lang="en-GB"/>
          </a:p>
          <a:p>
            <a:pPr marL="0" indent="0"/>
            <a:r>
              <a:rPr lang="en-GB"/>
              <a:t>* </a:t>
            </a:r>
            <a:r>
              <a:rPr lang="en-GB" err="1"/>
              <a:t>HamiltonianCycleAgent</a:t>
            </a:r>
            <a:endParaRPr lang="en-GB"/>
          </a:p>
          <a:p>
            <a:pPr marL="0" indent="0"/>
            <a:r>
              <a:rPr lang="en-GB"/>
              <a:t>* </a:t>
            </a:r>
            <a:r>
              <a:rPr lang="en-GB" err="1"/>
              <a:t>SupervisedLearningAgent</a:t>
            </a:r>
            <a:endParaRPr lang="en-GB"/>
          </a:p>
          <a:p>
            <a:pPr marL="0" indent="0"/>
            <a:r>
              <a:rPr lang="en-GB"/>
              <a:t>* </a:t>
            </a:r>
            <a:r>
              <a:rPr lang="en-GB" err="1"/>
              <a:t>BreadthFirstSearchAgent</a:t>
            </a:r>
            <a:r>
              <a:rPr lang="en-GB"/>
              <a:t> (hardcoded a* </a:t>
            </a:r>
            <a:r>
              <a:rPr lang="en-GB" err="1"/>
              <a:t>algorythm</a:t>
            </a:r>
            <a:r>
              <a:rPr lang="en-GB"/>
              <a:t>)</a:t>
            </a:r>
          </a:p>
        </p:txBody>
      </p:sp>
      <p:sp>
        <p:nvSpPr>
          <p:cNvPr id="139" name="Google Shape;13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0529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GB"/>
              <a:t>For research purposes we trained locally (simulated federated learning).</a:t>
            </a:r>
            <a:endParaRPr lang="en-US"/>
          </a:p>
          <a:p>
            <a:pPr marL="0" indent="0"/>
            <a:r>
              <a:rPr lang="en-GB"/>
              <a:t>Explain how we </a:t>
            </a:r>
            <a:r>
              <a:rPr lang="en-GB" err="1"/>
              <a:t>feelt</a:t>
            </a:r>
            <a:r>
              <a:rPr lang="en-GB"/>
              <a:t> like multiple types of </a:t>
            </a:r>
            <a:r>
              <a:rPr lang="en-GB" err="1"/>
              <a:t>fedsystems</a:t>
            </a:r>
            <a:r>
              <a:rPr lang="en-GB"/>
              <a:t> were not necessary for our research, since they work interchangeably, so we only choose to implement one of the simpler fed-systems: </a:t>
            </a:r>
            <a:r>
              <a:rPr lang="en-GB" err="1"/>
              <a:t>fedaverage</a:t>
            </a:r>
            <a:endParaRPr lang="en-GB"/>
          </a:p>
          <a:p>
            <a:pPr marL="0" indent="0"/>
            <a:r>
              <a:rPr lang="en-GB"/>
              <a:t>We </a:t>
            </a:r>
            <a:r>
              <a:rPr lang="en-GB" err="1"/>
              <a:t>ofcourse</a:t>
            </a:r>
            <a:r>
              <a:rPr lang="en-GB"/>
              <a:t> still made the repo modular enough to easily add them in the future when/if we come back to it</a:t>
            </a:r>
          </a:p>
          <a:p>
            <a:pPr marL="0" indent="0"/>
            <a:r>
              <a:rPr lang="en-GB"/>
              <a:t>Something we were discussing was implementing </a:t>
            </a:r>
            <a:r>
              <a:rPr lang="en-GB" err="1"/>
              <a:t>gosspip</a:t>
            </a:r>
            <a:r>
              <a:rPr lang="en-GB"/>
              <a:t> learning (P2P) (peer to peer)</a:t>
            </a:r>
          </a:p>
        </p:txBody>
      </p:sp>
      <p:sp>
        <p:nvSpPr>
          <p:cNvPr id="139" name="Google Shape;13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0072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ktangel 12">
            <a:extLst>
              <a:ext uri="{FF2B5EF4-FFF2-40B4-BE49-F238E27FC236}">
                <a16:creationId xmlns:a16="http://schemas.microsoft.com/office/drawing/2014/main" id="{378B4F13-EFC9-8141-8497-AF3D54A53C2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1000654-EFED-D14A-B798-0573147C58B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63041" y="2124353"/>
            <a:ext cx="8290560" cy="2170545"/>
          </a:xfrm>
        </p:spPr>
        <p:txBody>
          <a:bodyPr anchor="b">
            <a:normAutofit/>
          </a:bodyPr>
          <a:lstStyle>
            <a:lvl1pPr algn="l">
              <a:defRPr sz="6400">
                <a:solidFill>
                  <a:schemeClr val="tx1"/>
                </a:solidFill>
              </a:defRPr>
            </a:lvl1pPr>
          </a:lstStyle>
          <a:p>
            <a:r>
              <a:rPr lang="sv-SE" err="1"/>
              <a:t>Heading</a:t>
            </a:r>
            <a:r>
              <a:rPr lang="sv-SE"/>
              <a:t> – </a:t>
            </a:r>
            <a:r>
              <a:rPr lang="sv-SE" err="1"/>
              <a:t>can</a:t>
            </a:r>
            <a:r>
              <a:rPr lang="sv-SE"/>
              <a:t> be </a:t>
            </a:r>
            <a:r>
              <a:rPr lang="sv-SE" err="1"/>
              <a:t>uppercase</a:t>
            </a:r>
            <a:r>
              <a:rPr lang="sv-SE"/>
              <a:t> </a:t>
            </a:r>
            <a:r>
              <a:rPr lang="sv-SE" err="1"/>
              <a:t>if</a:t>
            </a:r>
            <a:r>
              <a:rPr lang="sv-SE"/>
              <a:t> short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1E94CE0-94D5-BE43-A808-727F195FC2F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63041" y="4584383"/>
            <a:ext cx="8290560" cy="122713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err="1"/>
              <a:t>Sub</a:t>
            </a:r>
            <a:r>
              <a:rPr lang="sv-SE"/>
              <a:t> </a:t>
            </a:r>
            <a:r>
              <a:rPr lang="sv-SE" err="1"/>
              <a:t>heading</a:t>
            </a:r>
            <a:r>
              <a:rPr lang="sv-SE"/>
              <a:t>, speaker, </a:t>
            </a:r>
            <a:r>
              <a:rPr lang="sv-SE" err="1"/>
              <a:t>venue</a:t>
            </a:r>
            <a:r>
              <a:rPr lang="sv-SE"/>
              <a:t>, etc. </a:t>
            </a:r>
            <a:r>
              <a:rPr lang="sv-SE" err="1"/>
              <a:t>Use</a:t>
            </a:r>
            <a:r>
              <a:rPr lang="sv-SE"/>
              <a:t> </a:t>
            </a:r>
            <a:r>
              <a:rPr lang="sv-SE" err="1"/>
              <a:t>this</a:t>
            </a:r>
            <a:r>
              <a:rPr lang="sv-SE"/>
              <a:t> </a:t>
            </a:r>
            <a:r>
              <a:rPr lang="sv-SE" err="1"/>
              <a:t>slide</a:t>
            </a:r>
            <a:r>
              <a:rPr lang="sv-SE"/>
              <a:t> </a:t>
            </a:r>
            <a:r>
              <a:rPr lang="sv-SE" err="1"/>
              <a:t>with</a:t>
            </a:r>
            <a:r>
              <a:rPr lang="sv-SE"/>
              <a:t> dark </a:t>
            </a:r>
            <a:r>
              <a:rPr lang="sv-SE" err="1"/>
              <a:t>blue</a:t>
            </a:r>
            <a:r>
              <a:rPr lang="sv-SE"/>
              <a:t> </a:t>
            </a:r>
            <a:r>
              <a:rPr lang="sv-SE" err="1"/>
              <a:t>background</a:t>
            </a:r>
            <a:r>
              <a:rPr lang="sv-SE"/>
              <a:t> or dark </a:t>
            </a:r>
            <a:r>
              <a:rPr lang="sv-SE" err="1"/>
              <a:t>hero</a:t>
            </a:r>
            <a:r>
              <a:rPr lang="sv-SE"/>
              <a:t> image.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82B7FF2F-F858-7B47-80F7-A34FCBB1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75F61-B125-484B-A5CA-693CFB9F9CD5}" type="datetimeFigureOut">
              <a:rPr lang="sv-SE" smtClean="0"/>
              <a:t>2022-02-11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FCA1DD38-089C-0644-BED8-B3A505117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err="1"/>
              <a:t>footer</a:t>
            </a:r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6DD7F2E-9E9F-174C-A69A-B789D851C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DF09E-8508-3A40-851B-1CAED0195E7E}" type="slidenum">
              <a:rPr lang="sv-SE" smtClean="0"/>
              <a:t>‹#›</a:t>
            </a:fld>
            <a:endParaRPr lang="sv-SE"/>
          </a:p>
        </p:txBody>
      </p:sp>
      <p:pic>
        <p:nvPicPr>
          <p:cNvPr id="10" name="Bildobjekt 9" descr="En bild som visar ritning&#10;&#10;Automatiskt genererad beskrivning">
            <a:extLst>
              <a:ext uri="{FF2B5EF4-FFF2-40B4-BE49-F238E27FC236}">
                <a16:creationId xmlns:a16="http://schemas.microsoft.com/office/drawing/2014/main" id="{4D1DAE07-E627-1349-973E-F2E0D7EB7A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8642" y="789194"/>
            <a:ext cx="1335159" cy="133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234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C2475143-3A41-E842-9BE1-E0055C5D4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75F61-B125-484B-A5CA-693CFB9F9CD5}" type="datetimeFigureOut">
              <a:rPr lang="sv-SE" smtClean="0"/>
              <a:t>2022-02-11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A44D5079-45CB-0843-BD7C-748AD71FF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79E4E946-BDAC-5D4F-B557-DDA828317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DF09E-8508-3A40-851B-1CAED0195E7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87826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pty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C2475143-3A41-E842-9BE1-E0055C5D4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75F61-B125-484B-A5CA-693CFB9F9CD5}" type="datetimeFigureOut">
              <a:rPr lang="sv-SE" smtClean="0"/>
              <a:t>2022-02-11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A44D5079-45CB-0843-BD7C-748AD71FF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79E4E946-BDAC-5D4F-B557-DDA828317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DF09E-8508-3A40-851B-1CAED0195E7E}" type="slidenum">
              <a:rPr lang="sv-SE" smtClean="0"/>
              <a:t>‹#›</a:t>
            </a:fld>
            <a:endParaRPr lang="sv-SE"/>
          </a:p>
        </p:txBody>
      </p:sp>
      <p:pic>
        <p:nvPicPr>
          <p:cNvPr id="6" name="Bildobjekt 5" descr="En bild som visar ritning&#10;&#10;Automatiskt genererad beskrivning">
            <a:extLst>
              <a:ext uri="{FF2B5EF4-FFF2-40B4-BE49-F238E27FC236}">
                <a16:creationId xmlns:a16="http://schemas.microsoft.com/office/drawing/2014/main" id="{99B02372-0BF5-744D-BE24-750552E300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0357" y="351477"/>
            <a:ext cx="763443" cy="7634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1177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 yellow (use sparsingly!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C2475143-3A41-E842-9BE1-E0055C5D4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75F61-B125-484B-A5CA-693CFB9F9CD5}" type="datetimeFigureOut">
              <a:rPr lang="sv-SE" smtClean="0"/>
              <a:t>2022-02-11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A44D5079-45CB-0843-BD7C-748AD71FF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79E4E946-BDAC-5D4F-B557-DDA828317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DF09E-8508-3A40-851B-1CAED0195E7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150052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CED0547-F0A7-D744-82A7-28C76853CD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sv-SE"/>
              <a:t>Colors</a:t>
            </a:r>
            <a:endParaRPr lang="en-US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C2C9638C-AA5F-8A47-9DC4-79565DDC7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75F61-B125-484B-A5CA-693CFB9F9CD5}" type="datetimeFigureOut">
              <a:rPr lang="sv-SE" smtClean="0"/>
              <a:pPr/>
              <a:t>2022-02-11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14725F63-19B8-FC45-89F4-270DE1FEC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Footer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3269D391-D613-8E46-86E3-E01133F9A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DF09E-8508-3A40-851B-1CAED0195E7E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00009990-2B6B-204B-8220-3FAB21924DE5}"/>
              </a:ext>
            </a:extLst>
          </p:cNvPr>
          <p:cNvSpPr/>
          <p:nvPr userDrawn="1"/>
        </p:nvSpPr>
        <p:spPr>
          <a:xfrm>
            <a:off x="838200" y="2041424"/>
            <a:ext cx="1757069" cy="17570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0" i="0">
                <a:solidFill>
                  <a:schemeClr val="bg1"/>
                </a:solidFill>
                <a:latin typeface="Greycliff CF" pitchFamily="2" charset="77"/>
              </a:rPr>
              <a:t>Primary yellow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0EBDC06C-5B7F-0148-9E8D-FA23D0317116}"/>
              </a:ext>
            </a:extLst>
          </p:cNvPr>
          <p:cNvSpPr/>
          <p:nvPr userDrawn="1"/>
        </p:nvSpPr>
        <p:spPr>
          <a:xfrm>
            <a:off x="3312658" y="2041424"/>
            <a:ext cx="1757069" cy="17570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400" b="0" i="0">
                <a:solidFill>
                  <a:schemeClr val="bg1"/>
                </a:solidFill>
                <a:latin typeface="Greycliff CF" pitchFamily="2" charset="77"/>
              </a:rPr>
              <a:t>Dark blue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E2B20CA1-20E7-C245-A395-1344E9C7754A}"/>
              </a:ext>
            </a:extLst>
          </p:cNvPr>
          <p:cNvSpPr/>
          <p:nvPr userDrawn="1"/>
        </p:nvSpPr>
        <p:spPr>
          <a:xfrm>
            <a:off x="8261573" y="2041424"/>
            <a:ext cx="1757069" cy="175706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Greycliff CF" pitchFamily="2" charset="77"/>
              </a:rPr>
              <a:t>Grey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0A43E7A6-4524-0442-9CB0-178EA8DF9499}"/>
              </a:ext>
            </a:extLst>
          </p:cNvPr>
          <p:cNvSpPr/>
          <p:nvPr userDrawn="1"/>
        </p:nvSpPr>
        <p:spPr>
          <a:xfrm>
            <a:off x="838200" y="3968328"/>
            <a:ext cx="1757069" cy="17570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Greycliff CF" pitchFamily="2" charset="77"/>
              </a:rPr>
              <a:t>Light blue</a:t>
            </a: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012A3D37-2144-BE42-BF74-D7DE9947B561}"/>
              </a:ext>
            </a:extLst>
          </p:cNvPr>
          <p:cNvSpPr/>
          <p:nvPr userDrawn="1"/>
        </p:nvSpPr>
        <p:spPr>
          <a:xfrm>
            <a:off x="3312658" y="3968328"/>
            <a:ext cx="1757069" cy="175706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Greycliff CF" pitchFamily="2" charset="77"/>
              </a:rPr>
              <a:t>Blue</a:t>
            </a:r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2ECE4356-E2CB-7C45-9C28-6995CB4E255D}"/>
              </a:ext>
            </a:extLst>
          </p:cNvPr>
          <p:cNvSpPr/>
          <p:nvPr userDrawn="1"/>
        </p:nvSpPr>
        <p:spPr>
          <a:xfrm>
            <a:off x="5787116" y="3968328"/>
            <a:ext cx="1757069" cy="1757069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Greycliff CF" pitchFamily="2" charset="77"/>
              </a:rPr>
              <a:t>Accent red</a:t>
            </a:r>
          </a:p>
        </p:txBody>
      </p:sp>
      <p:sp>
        <p:nvSpPr>
          <p:cNvPr id="13" name="Rektangel 12">
            <a:extLst>
              <a:ext uri="{FF2B5EF4-FFF2-40B4-BE49-F238E27FC236}">
                <a16:creationId xmlns:a16="http://schemas.microsoft.com/office/drawing/2014/main" id="{35AF0FE3-9D24-B347-96D0-993AAFA4C26D}"/>
              </a:ext>
            </a:extLst>
          </p:cNvPr>
          <p:cNvSpPr/>
          <p:nvPr userDrawn="1"/>
        </p:nvSpPr>
        <p:spPr>
          <a:xfrm>
            <a:off x="8261573" y="3968327"/>
            <a:ext cx="1757069" cy="1757069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Greycliff CF" pitchFamily="2" charset="77"/>
              </a:rPr>
              <a:t>Accent green</a:t>
            </a:r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56E6290C-A792-A846-9AC5-B70D374B3C04}"/>
              </a:ext>
            </a:extLst>
          </p:cNvPr>
          <p:cNvSpPr/>
          <p:nvPr userDrawn="1"/>
        </p:nvSpPr>
        <p:spPr>
          <a:xfrm>
            <a:off x="5787116" y="2041424"/>
            <a:ext cx="1757069" cy="1757069"/>
          </a:xfrm>
          <a:prstGeom prst="rect">
            <a:avLst/>
          </a:prstGeom>
          <a:solidFill>
            <a:schemeClr val="bg1"/>
          </a:solidFill>
          <a:ln>
            <a:solidFill>
              <a:srgbClr val="121F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Greycliff CF" pitchFamily="2" charset="77"/>
              </a:rPr>
              <a:t>“White”</a:t>
            </a:r>
          </a:p>
        </p:txBody>
      </p:sp>
    </p:spTree>
    <p:extLst>
      <p:ext uri="{BB962C8B-B14F-4D97-AF65-F5344CB8AC3E}">
        <p14:creationId xmlns:p14="http://schemas.microsoft.com/office/powerpoint/2010/main" val="3610007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(alt, sub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1000654-EFED-D14A-B798-0573147C58B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360902"/>
            <a:ext cx="10515600" cy="2387600"/>
          </a:xfrm>
        </p:spPr>
        <p:txBody>
          <a:bodyPr anchor="b"/>
          <a:lstStyle>
            <a:lvl1pPr algn="ctr">
              <a:defRPr sz="6400" cap="all" baseline="0">
                <a:solidFill>
                  <a:schemeClr val="tx1"/>
                </a:solidFill>
              </a:defRPr>
            </a:lvl1pPr>
          </a:lstStyle>
          <a:p>
            <a:r>
              <a:rPr lang="sv-SE"/>
              <a:t>BIG BOLD HEADING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1E94CE0-94D5-BE43-A808-727F195FC2F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949906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err="1"/>
              <a:t>Optional</a:t>
            </a:r>
            <a:r>
              <a:rPr lang="sv-SE"/>
              <a:t> </a:t>
            </a:r>
            <a:r>
              <a:rPr lang="sv-SE" err="1"/>
              <a:t>sub-heading</a:t>
            </a:r>
            <a:endParaRPr lang="sv-SE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82B7FF2F-F858-7B47-80F7-A34FCBB1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75F61-B125-484B-A5CA-693CFB9F9CD5}" type="datetimeFigureOut">
              <a:rPr lang="sv-SE" smtClean="0"/>
              <a:t>2022-02-11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FCA1DD38-089C-0644-BED8-B3A505117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6DD7F2E-9E9F-174C-A69A-B789D851C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DF09E-8508-3A40-851B-1CAED0195E7E}" type="slidenum">
              <a:rPr lang="sv-SE" smtClean="0"/>
              <a:t>‹#›</a:t>
            </a:fld>
            <a:endParaRPr lang="sv-SE"/>
          </a:p>
        </p:txBody>
      </p:sp>
      <p:pic>
        <p:nvPicPr>
          <p:cNvPr id="8" name="Bildobjekt 7" descr="En bild som visar ritning&#10;&#10;Automatiskt genererad beskrivning">
            <a:extLst>
              <a:ext uri="{FF2B5EF4-FFF2-40B4-BE49-F238E27FC236}">
                <a16:creationId xmlns:a16="http://schemas.microsoft.com/office/drawing/2014/main" id="{EF3775FD-BFEF-A04F-9917-7266F6CE2D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0357" y="351477"/>
            <a:ext cx="763443" cy="7634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92157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(alt 2, sub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1000654-EFED-D14A-B798-0573147C58B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617219"/>
            <a:ext cx="10515600" cy="2628899"/>
          </a:xfrm>
        </p:spPr>
        <p:txBody>
          <a:bodyPr anchor="b"/>
          <a:lstStyle>
            <a:lvl1pPr algn="l">
              <a:defRPr sz="6400" cap="all" baseline="0">
                <a:solidFill>
                  <a:schemeClr val="tx1"/>
                </a:solidFill>
              </a:defRPr>
            </a:lvl1pPr>
          </a:lstStyle>
          <a:p>
            <a:r>
              <a:rPr lang="sv-SE" err="1"/>
              <a:t>Slightly</a:t>
            </a:r>
            <a:r>
              <a:rPr lang="sv-SE"/>
              <a:t> less </a:t>
            </a:r>
            <a:br>
              <a:rPr lang="sv-SE"/>
            </a:br>
            <a:r>
              <a:rPr lang="sv-SE"/>
              <a:t>BIG BOLD HEADING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1E94CE0-94D5-BE43-A808-727F195FC2F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046219"/>
            <a:ext cx="10515600" cy="1830849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err="1"/>
              <a:t>Optional</a:t>
            </a:r>
            <a:r>
              <a:rPr lang="sv-SE"/>
              <a:t> </a:t>
            </a:r>
            <a:r>
              <a:rPr lang="sv-SE" err="1"/>
              <a:t>preamble</a:t>
            </a:r>
            <a:endParaRPr lang="sv-SE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82B7FF2F-F858-7B47-80F7-A34FCBB1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75F61-B125-484B-A5CA-693CFB9F9CD5}" type="datetimeFigureOut">
              <a:rPr lang="sv-SE" smtClean="0"/>
              <a:t>2022-02-11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FCA1DD38-089C-0644-BED8-B3A505117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6DD7F2E-9E9F-174C-A69A-B789D851C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DF09E-8508-3A40-851B-1CAED0195E7E}" type="slidenum">
              <a:rPr lang="sv-SE" smtClean="0"/>
              <a:t>‹#›</a:t>
            </a:fld>
            <a:endParaRPr lang="sv-SE"/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4C74E404-EBD5-214E-9324-FE965BC9E5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246120"/>
            <a:ext cx="7139940" cy="800098"/>
          </a:xfrm>
        </p:spPr>
        <p:txBody>
          <a:bodyPr anchor="ctr">
            <a:noAutofit/>
          </a:bodyPr>
          <a:lstStyle>
            <a:lvl1pPr marL="0" indent="0">
              <a:buNone/>
              <a:defRPr sz="3600" b="1" i="0">
                <a:solidFill>
                  <a:schemeClr val="accent1"/>
                </a:solidFill>
                <a:latin typeface="Greycliff CF Heavy" pitchFamily="2" charset="77"/>
              </a:defRPr>
            </a:lvl1pPr>
            <a:lvl2pPr marL="457200" indent="0">
              <a:buNone/>
              <a:defRPr sz="2400" b="1" i="0">
                <a:latin typeface="Greycliff CF Heavy" pitchFamily="2" charset="77"/>
              </a:defRPr>
            </a:lvl2pPr>
            <a:lvl3pPr marL="914400" indent="0">
              <a:buNone/>
              <a:defRPr sz="2400" b="1" i="0">
                <a:latin typeface="Greycliff CF Heavy" pitchFamily="2" charset="77"/>
              </a:defRPr>
            </a:lvl3pPr>
            <a:lvl4pPr marL="1371600" indent="0">
              <a:buNone/>
              <a:defRPr sz="2400" b="1" i="0">
                <a:latin typeface="Greycliff CF Heavy" pitchFamily="2" charset="77"/>
              </a:defRPr>
            </a:lvl4pPr>
            <a:lvl5pPr marL="1828800" indent="0">
              <a:buNone/>
              <a:defRPr sz="2400" b="1" i="0">
                <a:latin typeface="Greycliff CF Heavy" pitchFamily="2" charset="77"/>
              </a:defRPr>
            </a:lvl5pPr>
          </a:lstStyle>
          <a:p>
            <a:pPr lvl="0"/>
            <a:r>
              <a:rPr lang="sv-SE" err="1"/>
              <a:t>Optional</a:t>
            </a:r>
            <a:r>
              <a:rPr lang="sv-SE"/>
              <a:t> </a:t>
            </a:r>
            <a:r>
              <a:rPr lang="sv-SE" err="1"/>
              <a:t>sub-heading</a:t>
            </a:r>
            <a:endParaRPr lang="en-US"/>
          </a:p>
        </p:txBody>
      </p:sp>
      <p:pic>
        <p:nvPicPr>
          <p:cNvPr id="10" name="Bildobjekt 9" descr="En bild som visar ritning&#10;&#10;Automatiskt genererad beskrivning">
            <a:extLst>
              <a:ext uri="{FF2B5EF4-FFF2-40B4-BE49-F238E27FC236}">
                <a16:creationId xmlns:a16="http://schemas.microsoft.com/office/drawing/2014/main" id="{2EAC093B-EDE4-D94F-AC40-D87A4F3348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0357" y="351477"/>
            <a:ext cx="763443" cy="7634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2804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e and contras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1000654-EFED-D14A-B798-0573147C58B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35083" y="1360902"/>
            <a:ext cx="4420800" cy="1442089"/>
          </a:xfrm>
        </p:spPr>
        <p:txBody>
          <a:bodyPr anchor="b"/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sv-SE" err="1"/>
              <a:t>Heading</a:t>
            </a:r>
            <a:r>
              <a:rPr lang="sv-SE"/>
              <a:t> </a:t>
            </a:r>
            <a:r>
              <a:rPr lang="sv-SE" err="1"/>
              <a:t>contrast</a:t>
            </a:r>
            <a:r>
              <a:rPr lang="sv-SE"/>
              <a:t> or </a:t>
            </a:r>
            <a:r>
              <a:rPr lang="sv-SE" err="1"/>
              <a:t>compare</a:t>
            </a:r>
            <a:endParaRPr lang="sv-SE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1E94CE0-94D5-BE43-A808-727F195FC2F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35083" y="3052165"/>
            <a:ext cx="4420800" cy="2553503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err="1"/>
              <a:t>Sub-heading</a:t>
            </a:r>
            <a:r>
              <a:rPr lang="sv-SE"/>
              <a:t>, </a:t>
            </a:r>
            <a:r>
              <a:rPr lang="sv-SE" err="1"/>
              <a:t>proof</a:t>
            </a:r>
            <a:r>
              <a:rPr lang="sv-SE"/>
              <a:t> </a:t>
            </a:r>
            <a:r>
              <a:rPr lang="sv-SE" err="1"/>
              <a:t>point</a:t>
            </a:r>
            <a:r>
              <a:rPr lang="sv-SE"/>
              <a:t>, </a:t>
            </a:r>
            <a:r>
              <a:rPr lang="sv-SE" err="1"/>
              <a:t>photo</a:t>
            </a:r>
            <a:r>
              <a:rPr lang="sv-SE"/>
              <a:t> or illustration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82B7FF2F-F858-7B47-80F7-A34FCBB1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75F61-B125-484B-A5CA-693CFB9F9CD5}" type="datetimeFigureOut">
              <a:rPr lang="sv-SE" smtClean="0"/>
              <a:t>2022-02-11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FCA1DD38-089C-0644-BED8-B3A505117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6DD7F2E-9E9F-174C-A69A-B789D851C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DF09E-8508-3A40-851B-1CAED0195E7E}" type="slidenum">
              <a:rPr lang="sv-SE" smtClean="0"/>
              <a:t>‹#›</a:t>
            </a:fld>
            <a:endParaRPr lang="sv-SE"/>
          </a:p>
        </p:txBody>
      </p:sp>
      <p:sp>
        <p:nvSpPr>
          <p:cNvPr id="12" name="Platshållare för text 11">
            <a:extLst>
              <a:ext uri="{FF2B5EF4-FFF2-40B4-BE49-F238E27FC236}">
                <a16:creationId xmlns:a16="http://schemas.microsoft.com/office/drawing/2014/main" id="{F5C53ABF-1FD0-0145-97C5-E175446B7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48595" y="3051958"/>
            <a:ext cx="4420800" cy="2553505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sv-SE" err="1"/>
              <a:t>Sub-heading</a:t>
            </a:r>
            <a:r>
              <a:rPr lang="sv-SE"/>
              <a:t>, </a:t>
            </a:r>
            <a:r>
              <a:rPr lang="sv-SE" err="1"/>
              <a:t>proof</a:t>
            </a:r>
            <a:r>
              <a:rPr lang="sv-SE"/>
              <a:t> </a:t>
            </a:r>
            <a:r>
              <a:rPr lang="sv-SE" err="1"/>
              <a:t>point</a:t>
            </a:r>
            <a:r>
              <a:rPr lang="sv-SE"/>
              <a:t>, </a:t>
            </a:r>
            <a:r>
              <a:rPr lang="sv-SE" err="1"/>
              <a:t>photo</a:t>
            </a:r>
            <a:r>
              <a:rPr lang="sv-SE"/>
              <a:t> or illustration</a:t>
            </a:r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4CCC4E7D-2653-E340-A4F7-1557BFA0E3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48457" y="1360488"/>
            <a:ext cx="4420800" cy="1442089"/>
          </a:xfrm>
        </p:spPr>
        <p:txBody>
          <a:bodyPr anchor="b">
            <a:noAutofit/>
          </a:bodyPr>
          <a:lstStyle>
            <a:lvl1pPr marL="0" indent="0">
              <a:buNone/>
              <a:defRPr sz="4400" b="1" i="0">
                <a:latin typeface="Greycliff CF Heavy" pitchFamily="2" charset="77"/>
              </a:defRPr>
            </a:lvl1pPr>
          </a:lstStyle>
          <a:p>
            <a:pPr lvl="0"/>
            <a:r>
              <a:rPr lang="sv-SE" err="1"/>
              <a:t>Heading</a:t>
            </a:r>
            <a:r>
              <a:rPr lang="sv-SE"/>
              <a:t> </a:t>
            </a:r>
            <a:r>
              <a:rPr lang="sv-SE" err="1"/>
              <a:t>contrast</a:t>
            </a:r>
            <a:r>
              <a:rPr lang="sv-SE"/>
              <a:t> or </a:t>
            </a:r>
            <a:r>
              <a:rPr lang="sv-SE" err="1"/>
              <a:t>compare</a:t>
            </a:r>
            <a:endParaRPr lang="en-US"/>
          </a:p>
        </p:txBody>
      </p:sp>
      <p:pic>
        <p:nvPicPr>
          <p:cNvPr id="10" name="Bildobjekt 9" descr="En bild som visar ritning&#10;&#10;Automatiskt genererad beskrivning">
            <a:extLst>
              <a:ext uri="{FF2B5EF4-FFF2-40B4-BE49-F238E27FC236}">
                <a16:creationId xmlns:a16="http://schemas.microsoft.com/office/drawing/2014/main" id="{005CFD6F-CF40-BA43-B87A-A2576A56C0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0357" y="351477"/>
            <a:ext cx="763443" cy="7634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03689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e and contrast 50-50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F3929817-D17B-CF4B-9BDE-9E467C6D1A0F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1000654-EFED-D14A-B798-0573147C58B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360902"/>
            <a:ext cx="4422569" cy="1442089"/>
          </a:xfrm>
        </p:spPr>
        <p:txBody>
          <a:bodyPr anchor="b"/>
          <a:lstStyle>
            <a:lvl1pPr algn="l">
              <a:defRPr sz="4400" b="1" i="0">
                <a:solidFill>
                  <a:schemeClr val="tx1"/>
                </a:solidFill>
                <a:latin typeface="Greycliff CF Heavy" pitchFamily="2" charset="77"/>
              </a:defRPr>
            </a:lvl1pPr>
          </a:lstStyle>
          <a:p>
            <a:r>
              <a:rPr lang="sv-SE" err="1"/>
              <a:t>Contrast</a:t>
            </a:r>
            <a:r>
              <a:rPr lang="sv-SE"/>
              <a:t>/</a:t>
            </a:r>
            <a:r>
              <a:rPr lang="sv-SE" err="1"/>
              <a:t>compare</a:t>
            </a:r>
            <a:r>
              <a:rPr lang="sv-SE"/>
              <a:t> fifty-fifty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1E94CE0-94D5-BE43-A808-727F195FC2F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052165"/>
            <a:ext cx="4422569" cy="25535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err="1"/>
              <a:t>Sub-heading</a:t>
            </a:r>
            <a:r>
              <a:rPr lang="sv-SE"/>
              <a:t>, </a:t>
            </a:r>
            <a:r>
              <a:rPr lang="sv-SE" err="1"/>
              <a:t>proof</a:t>
            </a:r>
            <a:r>
              <a:rPr lang="sv-SE"/>
              <a:t> </a:t>
            </a:r>
            <a:r>
              <a:rPr lang="sv-SE" err="1"/>
              <a:t>point</a:t>
            </a:r>
            <a:r>
              <a:rPr lang="sv-SE"/>
              <a:t>, </a:t>
            </a:r>
            <a:r>
              <a:rPr lang="sv-SE" err="1"/>
              <a:t>photo</a:t>
            </a:r>
            <a:r>
              <a:rPr lang="sv-SE"/>
              <a:t> or illustration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82B7FF2F-F858-7B47-80F7-A34FCBB1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1475F61-B125-484B-A5CA-693CFB9F9CD5}" type="datetimeFigureOut">
              <a:rPr lang="sv-SE" smtClean="0"/>
              <a:pPr/>
              <a:t>2022-02-11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FCA1DD38-089C-0644-BED8-B3A505117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6DD7F2E-9E9F-174C-A69A-B789D851C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7DF09E-8508-3A40-851B-1CAED0195E7E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2" name="Platshållare för text 11">
            <a:extLst>
              <a:ext uri="{FF2B5EF4-FFF2-40B4-BE49-F238E27FC236}">
                <a16:creationId xmlns:a16="http://schemas.microsoft.com/office/drawing/2014/main" id="{F5C53ABF-1FD0-0145-97C5-E175446B7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34338" y="3051958"/>
            <a:ext cx="4419461" cy="2553505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sv-SE" err="1"/>
              <a:t>Sub-heading</a:t>
            </a:r>
            <a:r>
              <a:rPr lang="sv-SE"/>
              <a:t>, </a:t>
            </a:r>
            <a:r>
              <a:rPr lang="sv-SE" err="1"/>
              <a:t>proof</a:t>
            </a:r>
            <a:r>
              <a:rPr lang="sv-SE"/>
              <a:t> </a:t>
            </a:r>
            <a:r>
              <a:rPr lang="sv-SE" err="1"/>
              <a:t>point</a:t>
            </a:r>
            <a:r>
              <a:rPr lang="sv-SE"/>
              <a:t>, </a:t>
            </a:r>
            <a:r>
              <a:rPr lang="sv-SE" err="1"/>
              <a:t>photo</a:t>
            </a:r>
            <a:r>
              <a:rPr lang="sv-SE"/>
              <a:t> or illustration</a:t>
            </a:r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4CCC4E7D-2653-E340-A4F7-1557BFA0E3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34200" y="1360488"/>
            <a:ext cx="4419461" cy="1442089"/>
          </a:xfrm>
        </p:spPr>
        <p:txBody>
          <a:bodyPr anchor="b">
            <a:noAutofit/>
          </a:bodyPr>
          <a:lstStyle>
            <a:lvl1pPr marL="0" indent="0">
              <a:buNone/>
              <a:defRPr sz="4400" b="1" i="0">
                <a:solidFill>
                  <a:schemeClr val="bg1"/>
                </a:solidFill>
                <a:latin typeface="Greycliff CF Heavy" pitchFamily="2" charset="77"/>
              </a:defRPr>
            </a:lvl1pPr>
          </a:lstStyle>
          <a:p>
            <a:pPr lvl="0"/>
            <a:r>
              <a:rPr lang="sv-SE" err="1"/>
              <a:t>Contrast</a:t>
            </a:r>
            <a:r>
              <a:rPr lang="sv-SE"/>
              <a:t>/</a:t>
            </a:r>
            <a:r>
              <a:rPr lang="sv-SE" err="1"/>
              <a:t>compare</a:t>
            </a:r>
            <a:r>
              <a:rPr lang="sv-SE"/>
              <a:t> fifty-fifty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5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1000654-EFED-D14A-B798-0573147C58B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360902"/>
            <a:ext cx="3094307" cy="1442089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One </a:t>
            </a:r>
            <a:r>
              <a:rPr lang="en-US" err="1"/>
              <a:t>mississippi</a:t>
            </a:r>
            <a:endParaRPr lang="sv-SE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1E94CE0-94D5-BE43-A808-727F195FC2F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052165"/>
            <a:ext cx="3094307" cy="2553503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err="1"/>
              <a:t>Sub-heading</a:t>
            </a:r>
            <a:r>
              <a:rPr lang="sv-SE"/>
              <a:t>, </a:t>
            </a:r>
            <a:r>
              <a:rPr lang="sv-SE" err="1"/>
              <a:t>proof</a:t>
            </a:r>
            <a:r>
              <a:rPr lang="sv-SE"/>
              <a:t> </a:t>
            </a:r>
            <a:r>
              <a:rPr lang="sv-SE" err="1"/>
              <a:t>point</a:t>
            </a:r>
            <a:r>
              <a:rPr lang="sv-SE"/>
              <a:t>, </a:t>
            </a:r>
            <a:r>
              <a:rPr lang="sv-SE" err="1"/>
              <a:t>photo</a:t>
            </a:r>
            <a:r>
              <a:rPr lang="sv-SE"/>
              <a:t> or illustration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82B7FF2F-F858-7B47-80F7-A34FCBB1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75F61-B125-484B-A5CA-693CFB9F9CD5}" type="datetimeFigureOut">
              <a:rPr lang="sv-SE" smtClean="0"/>
              <a:t>2022-02-11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FCA1DD38-089C-0644-BED8-B3A505117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6DD7F2E-9E9F-174C-A69A-B789D851C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DF09E-8508-3A40-851B-1CAED0195E7E}" type="slidenum">
              <a:rPr lang="sv-SE" smtClean="0"/>
              <a:t>‹#›</a:t>
            </a:fld>
            <a:endParaRPr lang="sv-SE"/>
          </a:p>
        </p:txBody>
      </p:sp>
      <p:sp>
        <p:nvSpPr>
          <p:cNvPr id="12" name="Platshållare för text 11">
            <a:extLst>
              <a:ext uri="{FF2B5EF4-FFF2-40B4-BE49-F238E27FC236}">
                <a16:creationId xmlns:a16="http://schemas.microsoft.com/office/drawing/2014/main" id="{F5C53ABF-1FD0-0145-97C5-E175446B7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8984" y="3052372"/>
            <a:ext cx="3094307" cy="2553505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sv-SE" err="1"/>
              <a:t>Sub-heading</a:t>
            </a:r>
            <a:r>
              <a:rPr lang="sv-SE"/>
              <a:t>, </a:t>
            </a:r>
            <a:r>
              <a:rPr lang="sv-SE" err="1"/>
              <a:t>proof</a:t>
            </a:r>
            <a:r>
              <a:rPr lang="sv-SE"/>
              <a:t> </a:t>
            </a:r>
            <a:r>
              <a:rPr lang="sv-SE" err="1"/>
              <a:t>point</a:t>
            </a:r>
            <a:r>
              <a:rPr lang="sv-SE"/>
              <a:t>, </a:t>
            </a:r>
            <a:r>
              <a:rPr lang="sv-SE" err="1"/>
              <a:t>photo</a:t>
            </a:r>
            <a:r>
              <a:rPr lang="sv-SE"/>
              <a:t> or illustration</a:t>
            </a:r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4CCC4E7D-2653-E340-A4F7-1557BFA0E3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48846" y="1360902"/>
            <a:ext cx="3094307" cy="1442089"/>
          </a:xfrm>
        </p:spPr>
        <p:txBody>
          <a:bodyPr anchor="b">
            <a:normAutofit/>
          </a:bodyPr>
          <a:lstStyle>
            <a:lvl1pPr marL="0" indent="0">
              <a:buNone/>
              <a:defRPr sz="4400" b="1" i="0">
                <a:latin typeface="Greycliff CF Heavy" pitchFamily="2" charset="77"/>
              </a:defRPr>
            </a:lvl1pPr>
          </a:lstStyle>
          <a:p>
            <a:pPr lvl="0"/>
            <a:r>
              <a:rPr lang="en-US"/>
              <a:t>Two </a:t>
            </a:r>
            <a:r>
              <a:rPr lang="en-US" err="1"/>
              <a:t>mississippi</a:t>
            </a:r>
            <a:endParaRPr lang="en-US"/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5F3848A1-A1FA-654C-80CC-50753D8AEC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59491" y="1360902"/>
            <a:ext cx="3094307" cy="1442089"/>
          </a:xfrm>
        </p:spPr>
        <p:txBody>
          <a:bodyPr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400" b="1" i="0">
                <a:latin typeface="Greycliff CF Heavy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Three </a:t>
            </a:r>
            <a:r>
              <a:rPr lang="en-US" err="1"/>
              <a:t>mississippi</a:t>
            </a:r>
            <a:endParaRPr lang="en-US"/>
          </a:p>
        </p:txBody>
      </p:sp>
      <p:sp>
        <p:nvSpPr>
          <p:cNvPr id="15" name="Platshållare för text 14">
            <a:extLst>
              <a:ext uri="{FF2B5EF4-FFF2-40B4-BE49-F238E27FC236}">
                <a16:creationId xmlns:a16="http://schemas.microsoft.com/office/drawing/2014/main" id="{9A6895D2-11E7-F243-92B6-E52F1654B6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59763" y="3052763"/>
            <a:ext cx="3094035" cy="255290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r>
              <a:rPr lang="sv-SE" err="1"/>
              <a:t>Sub-heading</a:t>
            </a:r>
            <a:r>
              <a:rPr lang="sv-SE"/>
              <a:t>, </a:t>
            </a:r>
            <a:r>
              <a:rPr lang="sv-SE" err="1"/>
              <a:t>proof</a:t>
            </a:r>
            <a:r>
              <a:rPr lang="sv-SE"/>
              <a:t> </a:t>
            </a:r>
            <a:r>
              <a:rPr lang="sv-SE" err="1"/>
              <a:t>point</a:t>
            </a:r>
            <a:r>
              <a:rPr lang="sv-SE"/>
              <a:t>, </a:t>
            </a:r>
            <a:r>
              <a:rPr lang="sv-SE" err="1"/>
              <a:t>photo</a:t>
            </a:r>
            <a:r>
              <a:rPr lang="sv-SE"/>
              <a:t> or illustration</a:t>
            </a:r>
          </a:p>
        </p:txBody>
      </p:sp>
      <p:pic>
        <p:nvPicPr>
          <p:cNvPr id="13" name="Bildobjekt 12" descr="En bild som visar ritning&#10;&#10;Automatiskt genererad beskrivning">
            <a:extLst>
              <a:ext uri="{FF2B5EF4-FFF2-40B4-BE49-F238E27FC236}">
                <a16:creationId xmlns:a16="http://schemas.microsoft.com/office/drawing/2014/main" id="{508C0B0A-BD08-B447-AF49-37EA0DC35A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0357" y="351477"/>
            <a:ext cx="763443" cy="7634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01542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ve-six &quot;bullets&quot;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1000654-EFED-D14A-B798-0573147C58B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215989"/>
            <a:ext cx="3094307" cy="823240"/>
          </a:xfrm>
        </p:spPr>
        <p:txBody>
          <a:bodyPr anchor="b">
            <a:normAutofit/>
          </a:bodyPr>
          <a:lstStyle>
            <a:lvl1pPr algn="l">
              <a:defRPr lang="sv-SE" sz="2800" b="0" i="0" kern="1200" dirty="0">
                <a:solidFill>
                  <a:schemeClr val="tx1"/>
                </a:solidFill>
                <a:latin typeface="Greycliff CF Heavy" pitchFamily="2" charset="77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One </a:t>
            </a:r>
            <a:r>
              <a:rPr lang="en-US" err="1"/>
              <a:t>mississippi</a:t>
            </a:r>
            <a:endParaRPr lang="sv-SE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1E94CE0-94D5-BE43-A808-727F195FC2F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2288403"/>
            <a:ext cx="3094307" cy="1044621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err="1"/>
              <a:t>Sub-heading</a:t>
            </a:r>
            <a:r>
              <a:rPr lang="sv-SE"/>
              <a:t>, </a:t>
            </a:r>
            <a:r>
              <a:rPr lang="sv-SE" err="1"/>
              <a:t>proof</a:t>
            </a:r>
            <a:r>
              <a:rPr lang="sv-SE"/>
              <a:t> </a:t>
            </a:r>
            <a:r>
              <a:rPr lang="sv-SE" err="1"/>
              <a:t>point</a:t>
            </a:r>
            <a:r>
              <a:rPr lang="sv-SE"/>
              <a:t>, </a:t>
            </a:r>
            <a:r>
              <a:rPr lang="sv-SE" err="1"/>
              <a:t>photo</a:t>
            </a:r>
            <a:r>
              <a:rPr lang="sv-SE"/>
              <a:t> or illustration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82B7FF2F-F858-7B47-80F7-A34FCBB1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75F61-B125-484B-A5CA-693CFB9F9CD5}" type="datetimeFigureOut">
              <a:rPr lang="sv-SE" smtClean="0"/>
              <a:t>2022-02-11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FCA1DD38-089C-0644-BED8-B3A505117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6DD7F2E-9E9F-174C-A69A-B789D851C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DF09E-8508-3A40-851B-1CAED0195E7E}" type="slidenum">
              <a:rPr lang="sv-SE" smtClean="0"/>
              <a:t>‹#›</a:t>
            </a:fld>
            <a:endParaRPr lang="sv-SE"/>
          </a:p>
        </p:txBody>
      </p:sp>
      <p:sp>
        <p:nvSpPr>
          <p:cNvPr id="12" name="Platshållare för text 11">
            <a:extLst>
              <a:ext uri="{FF2B5EF4-FFF2-40B4-BE49-F238E27FC236}">
                <a16:creationId xmlns:a16="http://schemas.microsoft.com/office/drawing/2014/main" id="{F5C53ABF-1FD0-0145-97C5-E175446B7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8984" y="2288611"/>
            <a:ext cx="3094307" cy="104441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sv-SE" err="1"/>
              <a:t>Sub-heading</a:t>
            </a:r>
            <a:r>
              <a:rPr lang="sv-SE"/>
              <a:t>, </a:t>
            </a:r>
            <a:r>
              <a:rPr lang="sv-SE" err="1"/>
              <a:t>proof</a:t>
            </a:r>
            <a:r>
              <a:rPr lang="sv-SE"/>
              <a:t> </a:t>
            </a:r>
            <a:r>
              <a:rPr lang="sv-SE" err="1"/>
              <a:t>point</a:t>
            </a:r>
            <a:r>
              <a:rPr lang="sv-SE"/>
              <a:t>, </a:t>
            </a:r>
            <a:r>
              <a:rPr lang="sv-SE" err="1"/>
              <a:t>photo</a:t>
            </a:r>
            <a:r>
              <a:rPr lang="sv-SE"/>
              <a:t> or illustration</a:t>
            </a:r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4CCC4E7D-2653-E340-A4F7-1557BFA0E3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48846" y="1215989"/>
            <a:ext cx="3094307" cy="823240"/>
          </a:xfr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latin typeface="Greycliff CF" pitchFamily="2" charset="77"/>
              </a:defRPr>
            </a:lvl1pPr>
          </a:lstStyle>
          <a:p>
            <a:pPr lvl="0"/>
            <a:r>
              <a:rPr lang="en-US"/>
              <a:t>Two </a:t>
            </a:r>
            <a:r>
              <a:rPr lang="en-US" err="1"/>
              <a:t>mississippi</a:t>
            </a:r>
            <a:endParaRPr lang="en-US"/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5F3848A1-A1FA-654C-80CC-50753D8AEC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59491" y="1215989"/>
            <a:ext cx="3094307" cy="823240"/>
          </a:xfrm>
        </p:spPr>
        <p:txBody>
          <a:bodyPr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 i="0">
                <a:latin typeface="Greycliff CF Heavy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Three </a:t>
            </a:r>
            <a:r>
              <a:rPr lang="en-US" err="1"/>
              <a:t>mississippi</a:t>
            </a:r>
            <a:endParaRPr lang="en-US"/>
          </a:p>
        </p:txBody>
      </p:sp>
      <p:sp>
        <p:nvSpPr>
          <p:cNvPr id="15" name="Platshållare för text 14">
            <a:extLst>
              <a:ext uri="{FF2B5EF4-FFF2-40B4-BE49-F238E27FC236}">
                <a16:creationId xmlns:a16="http://schemas.microsoft.com/office/drawing/2014/main" id="{9A6895D2-11E7-F243-92B6-E52F1654B6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59763" y="2289001"/>
            <a:ext cx="3094035" cy="1044023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r>
              <a:rPr lang="sv-SE" err="1"/>
              <a:t>Sub-heading</a:t>
            </a:r>
            <a:r>
              <a:rPr lang="sv-SE"/>
              <a:t>, </a:t>
            </a:r>
            <a:r>
              <a:rPr lang="sv-SE" err="1"/>
              <a:t>proof</a:t>
            </a:r>
            <a:r>
              <a:rPr lang="sv-SE"/>
              <a:t> </a:t>
            </a:r>
            <a:r>
              <a:rPr lang="sv-SE" err="1"/>
              <a:t>point</a:t>
            </a:r>
            <a:r>
              <a:rPr lang="sv-SE"/>
              <a:t>, </a:t>
            </a:r>
            <a:r>
              <a:rPr lang="sv-SE" err="1"/>
              <a:t>photo</a:t>
            </a:r>
            <a:r>
              <a:rPr lang="sv-SE"/>
              <a:t> or illustration</a:t>
            </a:r>
          </a:p>
        </p:txBody>
      </p:sp>
      <p:sp>
        <p:nvSpPr>
          <p:cNvPr id="13" name="Platshållare för text 12">
            <a:extLst>
              <a:ext uri="{FF2B5EF4-FFF2-40B4-BE49-F238E27FC236}">
                <a16:creationId xmlns:a16="http://schemas.microsoft.com/office/drawing/2014/main" id="{E12DBDF9-801C-8A48-AB6B-BE17D58B6C5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469" y="3708364"/>
            <a:ext cx="3094038" cy="834887"/>
          </a:xfrm>
        </p:spPr>
        <p:txBody>
          <a:bodyPr anchor="b"/>
          <a:lstStyle>
            <a:lvl1pPr marL="0" indent="0">
              <a:buNone/>
              <a:defRPr b="1" i="0">
                <a:latin typeface="Greycliff CF Heavy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sv-SE" err="1"/>
              <a:t>Four</a:t>
            </a:r>
            <a:r>
              <a:rPr lang="sv-SE"/>
              <a:t> </a:t>
            </a:r>
            <a:r>
              <a:rPr lang="sv-SE" err="1"/>
              <a:t>mississippi</a:t>
            </a:r>
            <a:endParaRPr lang="en-US"/>
          </a:p>
        </p:txBody>
      </p:sp>
      <p:sp>
        <p:nvSpPr>
          <p:cNvPr id="17" name="Platshållare för text 16">
            <a:extLst>
              <a:ext uri="{FF2B5EF4-FFF2-40B4-BE49-F238E27FC236}">
                <a16:creationId xmlns:a16="http://schemas.microsoft.com/office/drawing/2014/main" id="{536DCE9F-EFF9-634A-B64B-DDF40B27E21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48188" y="3708363"/>
            <a:ext cx="3095625" cy="834887"/>
          </a:xfrm>
        </p:spPr>
        <p:txBody>
          <a:bodyPr anchor="b">
            <a:noAutofit/>
          </a:bodyPr>
          <a:lstStyle>
            <a:lvl1pPr marL="0" indent="0">
              <a:buNone/>
              <a:defRPr sz="2800" b="1" i="0">
                <a:latin typeface="Greycliff CF Heavy" pitchFamily="2" charset="77"/>
              </a:defRPr>
            </a:lvl1pPr>
            <a:lvl2pPr marL="457200" indent="0">
              <a:buNone/>
              <a:defRPr sz="2800" b="1" i="0">
                <a:latin typeface="Greycliff CF Heavy" pitchFamily="2" charset="77"/>
              </a:defRPr>
            </a:lvl2pPr>
            <a:lvl3pPr marL="914400" indent="0">
              <a:buNone/>
              <a:defRPr sz="2800" b="1" i="0">
                <a:latin typeface="Greycliff CF Heavy" pitchFamily="2" charset="77"/>
              </a:defRPr>
            </a:lvl3pPr>
            <a:lvl4pPr marL="1371600" indent="0">
              <a:buNone/>
              <a:defRPr sz="2800" b="1" i="0">
                <a:latin typeface="Greycliff CF Heavy" pitchFamily="2" charset="77"/>
              </a:defRPr>
            </a:lvl4pPr>
            <a:lvl5pPr marL="1828800" indent="0">
              <a:buNone/>
              <a:defRPr sz="2800" b="1" i="0">
                <a:latin typeface="Greycliff CF Heavy" pitchFamily="2" charset="77"/>
              </a:defRPr>
            </a:lvl5pPr>
          </a:lstStyle>
          <a:p>
            <a:pPr lvl="0"/>
            <a:r>
              <a:rPr lang="sv-SE" err="1"/>
              <a:t>Five</a:t>
            </a:r>
            <a:r>
              <a:rPr lang="sv-SE"/>
              <a:t> </a:t>
            </a:r>
            <a:r>
              <a:rPr lang="sv-SE" err="1"/>
              <a:t>mississippi</a:t>
            </a:r>
            <a:endParaRPr lang="en-US"/>
          </a:p>
        </p:txBody>
      </p:sp>
      <p:sp>
        <p:nvSpPr>
          <p:cNvPr id="19" name="Platshållare för text 18">
            <a:extLst>
              <a:ext uri="{FF2B5EF4-FFF2-40B4-BE49-F238E27FC236}">
                <a16:creationId xmlns:a16="http://schemas.microsoft.com/office/drawing/2014/main" id="{3046AB24-1485-2349-8E5A-76DCA5A479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8469" y="4772362"/>
            <a:ext cx="3094038" cy="104441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r>
              <a:rPr lang="sv-SE" err="1"/>
              <a:t>Sub-heading</a:t>
            </a:r>
            <a:r>
              <a:rPr lang="sv-SE"/>
              <a:t>, </a:t>
            </a:r>
            <a:r>
              <a:rPr lang="sv-SE" err="1"/>
              <a:t>proof</a:t>
            </a:r>
            <a:r>
              <a:rPr lang="sv-SE"/>
              <a:t> </a:t>
            </a:r>
            <a:r>
              <a:rPr lang="sv-SE" err="1"/>
              <a:t>point</a:t>
            </a:r>
            <a:r>
              <a:rPr lang="sv-SE"/>
              <a:t>, </a:t>
            </a:r>
            <a:r>
              <a:rPr lang="sv-SE" err="1"/>
              <a:t>photo</a:t>
            </a:r>
            <a:r>
              <a:rPr lang="sv-SE"/>
              <a:t> or illustration</a:t>
            </a:r>
          </a:p>
        </p:txBody>
      </p:sp>
      <p:sp>
        <p:nvSpPr>
          <p:cNvPr id="21" name="Platshållare för text 20">
            <a:extLst>
              <a:ext uri="{FF2B5EF4-FFF2-40B4-BE49-F238E27FC236}">
                <a16:creationId xmlns:a16="http://schemas.microsoft.com/office/drawing/2014/main" id="{439A4015-08C7-1B48-B61B-A99DED7599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48188" y="4772362"/>
            <a:ext cx="3095625" cy="104447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sv-SE" sz="1800" smtClean="0"/>
            </a:lvl1pPr>
            <a:lvl2pPr>
              <a:defRPr lang="sv-SE" sz="1800" smtClean="0"/>
            </a:lvl2pPr>
            <a:lvl3pPr>
              <a:defRPr lang="sv-SE" sz="1800" smtClean="0"/>
            </a:lvl3pPr>
            <a:lvl4pPr>
              <a:defRPr lang="sv-SE" smtClean="0"/>
            </a:lvl4pPr>
            <a:lvl5pPr>
              <a:defRPr lang="en-US"/>
            </a:lvl5pPr>
          </a:lstStyle>
          <a:p>
            <a:r>
              <a:rPr lang="sv-SE" err="1"/>
              <a:t>Sub-heading</a:t>
            </a:r>
            <a:r>
              <a:rPr lang="sv-SE"/>
              <a:t>, </a:t>
            </a:r>
            <a:r>
              <a:rPr lang="sv-SE" err="1"/>
              <a:t>proof</a:t>
            </a:r>
            <a:r>
              <a:rPr lang="sv-SE"/>
              <a:t> </a:t>
            </a:r>
            <a:r>
              <a:rPr lang="sv-SE" err="1"/>
              <a:t>point</a:t>
            </a:r>
            <a:r>
              <a:rPr lang="sv-SE"/>
              <a:t>, </a:t>
            </a:r>
            <a:r>
              <a:rPr lang="sv-SE" err="1"/>
              <a:t>photo</a:t>
            </a:r>
            <a:r>
              <a:rPr lang="sv-SE"/>
              <a:t> or illustration</a:t>
            </a:r>
          </a:p>
        </p:txBody>
      </p:sp>
      <p:pic>
        <p:nvPicPr>
          <p:cNvPr id="16" name="Bildobjekt 15" descr="En bild som visar ritning&#10;&#10;Automatiskt genererad beskrivning">
            <a:extLst>
              <a:ext uri="{FF2B5EF4-FFF2-40B4-BE49-F238E27FC236}">
                <a16:creationId xmlns:a16="http://schemas.microsoft.com/office/drawing/2014/main" id="{6E0CAA85-CFA3-1147-8D8A-870252BBB2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0357" y="351477"/>
            <a:ext cx="763443" cy="763443"/>
          </a:xfrm>
          <a:prstGeom prst="rect">
            <a:avLst/>
          </a:prstGeom>
          <a:noFill/>
        </p:spPr>
      </p:pic>
      <p:sp>
        <p:nvSpPr>
          <p:cNvPr id="8" name="Platshållare för text 7">
            <a:extLst>
              <a:ext uri="{FF2B5EF4-FFF2-40B4-BE49-F238E27FC236}">
                <a16:creationId xmlns:a16="http://schemas.microsoft.com/office/drawing/2014/main" id="{DA1F0663-BAAB-F84C-84F8-6BB858C7046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59763" y="3708363"/>
            <a:ext cx="3094037" cy="834888"/>
          </a:xfrm>
        </p:spPr>
        <p:txBody>
          <a:bodyPr anchor="b">
            <a:noAutofit/>
          </a:bodyPr>
          <a:lstStyle>
            <a:lvl1pPr marL="0" indent="0">
              <a:buNone/>
              <a:defRPr sz="2800" b="1" i="0">
                <a:latin typeface="Greycliff CF Heavy" pitchFamily="2" charset="77"/>
              </a:defRPr>
            </a:lvl1pPr>
            <a:lvl2pPr marL="457200" indent="0">
              <a:buNone/>
              <a:defRPr sz="2800" b="1" i="0">
                <a:latin typeface="Greycliff CF Heavy" pitchFamily="2" charset="77"/>
              </a:defRPr>
            </a:lvl2pPr>
            <a:lvl3pPr marL="914400" indent="0">
              <a:buNone/>
              <a:defRPr sz="2800" b="1" i="0">
                <a:latin typeface="Greycliff CF Heavy" pitchFamily="2" charset="77"/>
              </a:defRPr>
            </a:lvl3pPr>
            <a:lvl4pPr marL="1371600" indent="0">
              <a:buNone/>
              <a:defRPr sz="2800" b="1" i="0">
                <a:latin typeface="Greycliff CF Heavy" pitchFamily="2" charset="77"/>
              </a:defRPr>
            </a:lvl4pPr>
            <a:lvl5pPr marL="1828800" indent="0">
              <a:buNone/>
              <a:defRPr sz="2800" b="1" i="0">
                <a:latin typeface="Greycliff CF Heavy" pitchFamily="2" charset="77"/>
              </a:defRPr>
            </a:lvl5pPr>
          </a:lstStyle>
          <a:p>
            <a:pPr lvl="0"/>
            <a:r>
              <a:rPr lang="sv-SE" err="1"/>
              <a:t>Six</a:t>
            </a:r>
            <a:r>
              <a:rPr lang="sv-SE"/>
              <a:t> </a:t>
            </a:r>
            <a:r>
              <a:rPr lang="sv-SE" err="1"/>
              <a:t>mississippi</a:t>
            </a:r>
            <a:endParaRPr lang="en-US"/>
          </a:p>
        </p:txBody>
      </p:sp>
      <p:sp>
        <p:nvSpPr>
          <p:cNvPr id="20" name="Platshållare för text 19">
            <a:extLst>
              <a:ext uri="{FF2B5EF4-FFF2-40B4-BE49-F238E27FC236}">
                <a16:creationId xmlns:a16="http://schemas.microsoft.com/office/drawing/2014/main" id="{3AE37722-10E7-9B4C-B75D-EBDF47FA01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58174" y="4772025"/>
            <a:ext cx="3095625" cy="104457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sv-SE" err="1"/>
              <a:t>Sub-heading</a:t>
            </a:r>
            <a:r>
              <a:rPr lang="sv-SE"/>
              <a:t>, </a:t>
            </a:r>
            <a:r>
              <a:rPr lang="sv-SE" err="1"/>
              <a:t>proof</a:t>
            </a:r>
            <a:r>
              <a:rPr lang="sv-SE"/>
              <a:t> </a:t>
            </a:r>
            <a:r>
              <a:rPr lang="sv-SE" err="1"/>
              <a:t>point</a:t>
            </a:r>
            <a:r>
              <a:rPr lang="sv-SE"/>
              <a:t>, </a:t>
            </a:r>
            <a:r>
              <a:rPr lang="sv-SE" err="1"/>
              <a:t>photo</a:t>
            </a:r>
            <a:r>
              <a:rPr lang="sv-SE"/>
              <a:t> or illustration</a:t>
            </a:r>
          </a:p>
        </p:txBody>
      </p:sp>
    </p:spTree>
    <p:extLst>
      <p:ext uri="{BB962C8B-B14F-4D97-AF65-F5344CB8AC3E}">
        <p14:creationId xmlns:p14="http://schemas.microsoft.com/office/powerpoint/2010/main" val="2500834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ullets colored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ktangel 21">
            <a:extLst>
              <a:ext uri="{FF2B5EF4-FFF2-40B4-BE49-F238E27FC236}">
                <a16:creationId xmlns:a16="http://schemas.microsoft.com/office/drawing/2014/main" id="{E4CB7FEE-5585-AA4F-8D07-7C34C0B92712}"/>
              </a:ext>
            </a:extLst>
          </p:cNvPr>
          <p:cNvSpPr/>
          <p:nvPr userDrawn="1"/>
        </p:nvSpPr>
        <p:spPr>
          <a:xfrm>
            <a:off x="4427516" y="1692611"/>
            <a:ext cx="3336966" cy="3805664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ktangel 22">
            <a:extLst>
              <a:ext uri="{FF2B5EF4-FFF2-40B4-BE49-F238E27FC236}">
                <a16:creationId xmlns:a16="http://schemas.microsoft.com/office/drawing/2014/main" id="{2C4203C2-425C-0146-930A-BBF5E924804E}"/>
              </a:ext>
            </a:extLst>
          </p:cNvPr>
          <p:cNvSpPr/>
          <p:nvPr userDrawn="1"/>
        </p:nvSpPr>
        <p:spPr>
          <a:xfrm>
            <a:off x="708561" y="1692611"/>
            <a:ext cx="3336966" cy="3805663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ktangel 23">
            <a:extLst>
              <a:ext uri="{FF2B5EF4-FFF2-40B4-BE49-F238E27FC236}">
                <a16:creationId xmlns:a16="http://schemas.microsoft.com/office/drawing/2014/main" id="{51B0B884-3D9E-CA4A-B28F-6AC025A4A5FE}"/>
              </a:ext>
            </a:extLst>
          </p:cNvPr>
          <p:cNvSpPr/>
          <p:nvPr userDrawn="1"/>
        </p:nvSpPr>
        <p:spPr>
          <a:xfrm>
            <a:off x="8146473" y="1692611"/>
            <a:ext cx="3336966" cy="3805664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ktangel 12">
            <a:extLst>
              <a:ext uri="{FF2B5EF4-FFF2-40B4-BE49-F238E27FC236}">
                <a16:creationId xmlns:a16="http://schemas.microsoft.com/office/drawing/2014/main" id="{0F39F24E-A64F-094A-AD84-2AEE9AF67C05}"/>
              </a:ext>
            </a:extLst>
          </p:cNvPr>
          <p:cNvSpPr/>
          <p:nvPr userDrawn="1"/>
        </p:nvSpPr>
        <p:spPr>
          <a:xfrm>
            <a:off x="4427516" y="1692611"/>
            <a:ext cx="3336966" cy="3805664"/>
          </a:xfrm>
          <a:prstGeom prst="rect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0B11C0D5-0719-1C47-8190-10137C9F5D00}"/>
              </a:ext>
            </a:extLst>
          </p:cNvPr>
          <p:cNvSpPr/>
          <p:nvPr userDrawn="1"/>
        </p:nvSpPr>
        <p:spPr>
          <a:xfrm>
            <a:off x="708561" y="1692613"/>
            <a:ext cx="3336966" cy="3805662"/>
          </a:xfrm>
          <a:prstGeom prst="rect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B0E87B19-FE1B-9C42-A931-B1516BB4C0A8}"/>
              </a:ext>
            </a:extLst>
          </p:cNvPr>
          <p:cNvSpPr/>
          <p:nvPr userDrawn="1"/>
        </p:nvSpPr>
        <p:spPr>
          <a:xfrm>
            <a:off x="8146473" y="1692611"/>
            <a:ext cx="3336966" cy="3805664"/>
          </a:xfrm>
          <a:prstGeom prst="rect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1000654-EFED-D14A-B798-0573147C58B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3897" y="1828801"/>
            <a:ext cx="2880000" cy="1709668"/>
          </a:xfrm>
        </p:spPr>
        <p:txBody>
          <a:bodyPr anchor="b">
            <a:normAutofit/>
          </a:bodyPr>
          <a:lstStyle>
            <a:lvl1pPr algn="l">
              <a:defRPr sz="3400">
                <a:solidFill>
                  <a:schemeClr val="tx1"/>
                </a:solidFill>
              </a:defRPr>
            </a:lvl1pPr>
          </a:lstStyle>
          <a:p>
            <a:r>
              <a:rPr lang="sv-SE"/>
              <a:t>1 </a:t>
            </a:r>
            <a:r>
              <a:rPr lang="sv-SE" err="1"/>
              <a:t>heading</a:t>
            </a:r>
            <a:endParaRPr lang="sv-SE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1E94CE0-94D5-BE43-A808-727F195FC2F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3897" y="3716594"/>
            <a:ext cx="2880000" cy="160348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err="1"/>
              <a:t>Sub-heading</a:t>
            </a:r>
            <a:r>
              <a:rPr lang="sv-SE"/>
              <a:t>, </a:t>
            </a:r>
            <a:r>
              <a:rPr lang="sv-SE" err="1"/>
              <a:t>proof</a:t>
            </a:r>
            <a:r>
              <a:rPr lang="sv-SE"/>
              <a:t> </a:t>
            </a:r>
            <a:r>
              <a:rPr lang="sv-SE" err="1"/>
              <a:t>point</a:t>
            </a:r>
            <a:r>
              <a:rPr lang="sv-SE"/>
              <a:t>, </a:t>
            </a:r>
            <a:r>
              <a:rPr lang="sv-SE" err="1"/>
              <a:t>graph</a:t>
            </a:r>
            <a:r>
              <a:rPr lang="sv-SE"/>
              <a:t> or illustration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82B7FF2F-F858-7B47-80F7-A34FCBB1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75F61-B125-484B-A5CA-693CFB9F9CD5}" type="datetimeFigureOut">
              <a:rPr lang="sv-SE" smtClean="0"/>
              <a:t>2022-02-11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FCA1DD38-089C-0644-BED8-B3A505117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6DD7F2E-9E9F-174C-A69A-B789D851C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DF09E-8508-3A40-851B-1CAED0195E7E}" type="slidenum">
              <a:rPr lang="sv-SE" smtClean="0"/>
              <a:t>‹#›</a:t>
            </a:fld>
            <a:endParaRPr lang="sv-SE"/>
          </a:p>
        </p:txBody>
      </p:sp>
      <p:sp>
        <p:nvSpPr>
          <p:cNvPr id="12" name="Platshållare för text 11">
            <a:extLst>
              <a:ext uri="{FF2B5EF4-FFF2-40B4-BE49-F238E27FC236}">
                <a16:creationId xmlns:a16="http://schemas.microsoft.com/office/drawing/2014/main" id="{F5C53ABF-1FD0-0145-97C5-E175446B7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45880" y="3716626"/>
            <a:ext cx="2880000" cy="160365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sv-SE" err="1"/>
              <a:t>Sub-heading</a:t>
            </a:r>
            <a:r>
              <a:rPr lang="sv-SE"/>
              <a:t>, </a:t>
            </a:r>
            <a:r>
              <a:rPr lang="sv-SE" err="1"/>
              <a:t>proof</a:t>
            </a:r>
            <a:r>
              <a:rPr lang="sv-SE"/>
              <a:t> </a:t>
            </a:r>
            <a:r>
              <a:rPr lang="sv-SE" err="1"/>
              <a:t>point</a:t>
            </a:r>
            <a:r>
              <a:rPr lang="sv-SE"/>
              <a:t>, </a:t>
            </a:r>
            <a:r>
              <a:rPr lang="sv-SE" err="1"/>
              <a:t>graph</a:t>
            </a:r>
            <a:r>
              <a:rPr lang="sv-SE"/>
              <a:t> or illustration</a:t>
            </a:r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4CCC4E7D-2653-E340-A4F7-1557BFA0E3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5742" y="1828801"/>
            <a:ext cx="2880000" cy="1709668"/>
          </a:xfrm>
        </p:spPr>
        <p:txBody>
          <a:bodyPr anchor="b">
            <a:normAutofit/>
          </a:bodyPr>
          <a:lstStyle>
            <a:lvl1pPr marL="0" indent="0">
              <a:buNone/>
              <a:defRPr sz="3400" b="1" i="0">
                <a:latin typeface="Greycliff CF Heavy" pitchFamily="2" charset="77"/>
              </a:defRPr>
            </a:lvl1pPr>
          </a:lstStyle>
          <a:p>
            <a:pPr lvl="0"/>
            <a:r>
              <a:rPr lang="sv-SE"/>
              <a:t>2 </a:t>
            </a:r>
            <a:r>
              <a:rPr lang="sv-SE" err="1"/>
              <a:t>heading</a:t>
            </a:r>
            <a:endParaRPr lang="en-US"/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5F3848A1-A1FA-654C-80CC-50753D8AEC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62727" y="1828801"/>
            <a:ext cx="2880000" cy="1709668"/>
          </a:xfrm>
        </p:spPr>
        <p:txBody>
          <a:bodyPr anchor="b">
            <a:normAutofit/>
          </a:bodyPr>
          <a:lstStyle>
            <a:lvl1pPr marL="0" indent="0">
              <a:buNone/>
              <a:defRPr sz="3400" b="1" i="0">
                <a:latin typeface="Greycliff CF Heavy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sv-SE"/>
              <a:t>3 </a:t>
            </a:r>
            <a:r>
              <a:rPr lang="sv-SE" err="1"/>
              <a:t>heading</a:t>
            </a:r>
            <a:endParaRPr lang="en-US"/>
          </a:p>
        </p:txBody>
      </p:sp>
      <p:sp>
        <p:nvSpPr>
          <p:cNvPr id="15" name="Platshållare för text 14">
            <a:extLst>
              <a:ext uri="{FF2B5EF4-FFF2-40B4-BE49-F238E27FC236}">
                <a16:creationId xmlns:a16="http://schemas.microsoft.com/office/drawing/2014/main" id="{9A6895D2-11E7-F243-92B6-E52F1654B6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62999" y="3716604"/>
            <a:ext cx="2880000" cy="160353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2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r>
              <a:rPr lang="sv-SE" err="1"/>
              <a:t>Sub-heading</a:t>
            </a:r>
            <a:r>
              <a:rPr lang="sv-SE"/>
              <a:t>, </a:t>
            </a:r>
            <a:r>
              <a:rPr lang="sv-SE" err="1"/>
              <a:t>proof</a:t>
            </a:r>
            <a:r>
              <a:rPr lang="sv-SE"/>
              <a:t> </a:t>
            </a:r>
            <a:r>
              <a:rPr lang="sv-SE" err="1"/>
              <a:t>point</a:t>
            </a:r>
            <a:r>
              <a:rPr lang="sv-SE"/>
              <a:t>, </a:t>
            </a:r>
            <a:r>
              <a:rPr lang="sv-SE" err="1"/>
              <a:t>graph</a:t>
            </a:r>
            <a:r>
              <a:rPr lang="sv-SE"/>
              <a:t> or illustration</a:t>
            </a:r>
          </a:p>
        </p:txBody>
      </p:sp>
      <p:sp>
        <p:nvSpPr>
          <p:cNvPr id="33" name="Platshållare för text 32">
            <a:extLst>
              <a:ext uri="{FF2B5EF4-FFF2-40B4-BE49-F238E27FC236}">
                <a16:creationId xmlns:a16="http://schemas.microsoft.com/office/drawing/2014/main" id="{4A0C359D-6EEF-504E-9C02-32CDDD1F33C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9711" y="1019647"/>
            <a:ext cx="3336966" cy="557212"/>
          </a:xfrm>
        </p:spPr>
        <p:txBody>
          <a:bodyPr anchor="ctr">
            <a:normAutofit/>
          </a:bodyPr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Greycliff CF Heavy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sv-SE" err="1"/>
              <a:t>Section</a:t>
            </a:r>
            <a:endParaRPr lang="en-US"/>
          </a:p>
        </p:txBody>
      </p:sp>
      <p:pic>
        <p:nvPicPr>
          <p:cNvPr id="19" name="Bildobjekt 18" descr="En bild som visar ritning&#10;&#10;Automatiskt genererad beskrivning">
            <a:extLst>
              <a:ext uri="{FF2B5EF4-FFF2-40B4-BE49-F238E27FC236}">
                <a16:creationId xmlns:a16="http://schemas.microsoft.com/office/drawing/2014/main" id="{E67A73FB-6C7E-314B-A02B-B9AEDA3124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0357" y="351477"/>
            <a:ext cx="763443" cy="7634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35701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1000654-EFED-D14A-B798-0573147C58B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35082" y="857251"/>
            <a:ext cx="5980043" cy="1040130"/>
          </a:xfrm>
        </p:spPr>
        <p:txBody>
          <a:bodyPr anchor="b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sv-SE" err="1"/>
              <a:t>Regular</a:t>
            </a:r>
            <a:r>
              <a:rPr lang="sv-SE"/>
              <a:t> </a:t>
            </a:r>
            <a:r>
              <a:rPr lang="sv-SE" err="1"/>
              <a:t>slide</a:t>
            </a:r>
            <a:endParaRPr lang="sv-SE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1E94CE0-94D5-BE43-A808-727F195FC2F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35082" y="2217421"/>
            <a:ext cx="8883559" cy="338824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err="1"/>
              <a:t>Preamble</a:t>
            </a:r>
            <a:r>
              <a:rPr lang="sv-SE"/>
              <a:t>, </a:t>
            </a:r>
            <a:r>
              <a:rPr lang="sv-SE" err="1"/>
              <a:t>proof</a:t>
            </a:r>
            <a:r>
              <a:rPr lang="sv-SE"/>
              <a:t> </a:t>
            </a:r>
            <a:r>
              <a:rPr lang="sv-SE" err="1"/>
              <a:t>point</a:t>
            </a:r>
            <a:r>
              <a:rPr lang="sv-SE"/>
              <a:t>, </a:t>
            </a:r>
            <a:r>
              <a:rPr lang="sv-SE" err="1"/>
              <a:t>photo</a:t>
            </a:r>
            <a:r>
              <a:rPr lang="sv-SE"/>
              <a:t> or illustration</a:t>
            </a:r>
          </a:p>
          <a:p>
            <a:r>
              <a:rPr lang="sv-SE"/>
              <a:t>– </a:t>
            </a:r>
            <a:r>
              <a:rPr lang="sv-SE" err="1"/>
              <a:t>Avoid</a:t>
            </a:r>
            <a:r>
              <a:rPr lang="sv-SE"/>
              <a:t> </a:t>
            </a:r>
            <a:r>
              <a:rPr lang="sv-SE" err="1"/>
              <a:t>bullets</a:t>
            </a:r>
            <a:r>
              <a:rPr lang="sv-SE"/>
              <a:t>!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82B7FF2F-F858-7B47-80F7-A34FCBB1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75F61-B125-484B-A5CA-693CFB9F9CD5}" type="datetimeFigureOut">
              <a:rPr lang="sv-SE" smtClean="0"/>
              <a:t>2022-02-11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FCA1DD38-089C-0644-BED8-B3A505117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6DD7F2E-9E9F-174C-A69A-B789D851C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DF09E-8508-3A40-851B-1CAED0195E7E}" type="slidenum">
              <a:rPr lang="sv-SE" smtClean="0"/>
              <a:t>‹#›</a:t>
            </a:fld>
            <a:endParaRPr lang="sv-SE"/>
          </a:p>
        </p:txBody>
      </p:sp>
      <p:pic>
        <p:nvPicPr>
          <p:cNvPr id="9" name="Bildobjekt 8" descr="En bild som visar ritning&#10;&#10;Automatiskt genererad beskrivning">
            <a:extLst>
              <a:ext uri="{FF2B5EF4-FFF2-40B4-BE49-F238E27FC236}">
                <a16:creationId xmlns:a16="http://schemas.microsoft.com/office/drawing/2014/main" id="{E23BCE2B-E7D4-F648-B9E2-DE9722537C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0357" y="351477"/>
            <a:ext cx="763443" cy="7634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68521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 descr="En bild som visar tänd, tecken, mörk, stor&#10;&#10;Automatiskt genererad beskrivning">
            <a:extLst>
              <a:ext uri="{FF2B5EF4-FFF2-40B4-BE49-F238E27FC236}">
                <a16:creationId xmlns:a16="http://schemas.microsoft.com/office/drawing/2014/main" id="{EF92380A-5C75-124C-B036-F8C59E2A6DE7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8092" y="347396"/>
            <a:ext cx="765708" cy="765708"/>
          </a:xfrm>
          <a:prstGeom prst="rect">
            <a:avLst/>
          </a:prstGeom>
        </p:spPr>
      </p:pic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89DAE4EE-B6DF-E94E-83CF-741B8A2E1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4622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A6EC5A8B-5042-5D41-A0EC-F1160944E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354A8656-6EC3-664C-9691-9C7C6F8E6C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reycliff CF" pitchFamily="2" charset="77"/>
              </a:defRPr>
            </a:lvl1pPr>
          </a:lstStyle>
          <a:p>
            <a:fld id="{11475F61-B125-484B-A5CA-693CFB9F9CD5}" type="datetimeFigureOut">
              <a:rPr lang="sv-SE" smtClean="0"/>
              <a:pPr/>
              <a:t>2022-02-11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FE073BA-91CD-8B47-8EEC-3653CCE6CB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356350"/>
            <a:ext cx="5980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reycliff CF" pitchFamily="2" charset="77"/>
              </a:defRPr>
            </a:lvl1pPr>
          </a:lstStyle>
          <a:p>
            <a:r>
              <a:rPr lang="sv-SE" err="1"/>
              <a:t>Footer</a:t>
            </a:r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0E74FBC-E80B-CE42-8012-FDF3D28E58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83617" y="365125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reycliff CF" pitchFamily="2" charset="77"/>
              </a:defRPr>
            </a:lvl1pPr>
          </a:lstStyle>
          <a:p>
            <a:fld id="{A27DF09E-8508-3A40-851B-1CAED0195E7E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63519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4" r:id="rId5"/>
    <p:sldLayoutId id="2147483705" r:id="rId6"/>
    <p:sldLayoutId id="2147483706" r:id="rId7"/>
    <p:sldLayoutId id="2147483708" r:id="rId8"/>
    <p:sldLayoutId id="2147483703" r:id="rId9"/>
    <p:sldLayoutId id="2147483709" r:id="rId10"/>
    <p:sldLayoutId id="2147483710" r:id="rId11"/>
    <p:sldLayoutId id="2147483711" r:id="rId12"/>
    <p:sldLayoutId id="214748371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1" i="0" kern="1200">
          <a:solidFill>
            <a:schemeClr val="tx1"/>
          </a:solidFill>
          <a:latin typeface="Greycliff CF Heavy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reycliff CF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reycliff CF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reycliff CF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reycliff CF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reycliff CF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7" Type="http://schemas.openxmlformats.org/officeDocument/2006/relationships/image" Target="../media/image2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gif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7" Type="http://schemas.openxmlformats.org/officeDocument/2006/relationships/image" Target="../media/image2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gif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7" Type="http://schemas.openxmlformats.org/officeDocument/2006/relationships/image" Target="../media/image3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gif"/><Relationship Id="rId5" Type="http://schemas.openxmlformats.org/officeDocument/2006/relationships/image" Target="../media/image29.gif"/><Relationship Id="rId4" Type="http://schemas.openxmlformats.org/officeDocument/2006/relationships/image" Target="../media/image28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7" Type="http://schemas.openxmlformats.org/officeDocument/2006/relationships/image" Target="../media/image3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gif"/><Relationship Id="rId5" Type="http://schemas.openxmlformats.org/officeDocument/2006/relationships/image" Target="../media/image34.gif"/><Relationship Id="rId4" Type="http://schemas.openxmlformats.org/officeDocument/2006/relationships/image" Target="../media/image33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gif"/><Relationship Id="rId4" Type="http://schemas.openxmlformats.org/officeDocument/2006/relationships/image" Target="../media/image38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7" Type="http://schemas.openxmlformats.org/officeDocument/2006/relationships/image" Target="../media/image44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gif"/><Relationship Id="rId5" Type="http://schemas.openxmlformats.org/officeDocument/2006/relationships/image" Target="../media/image42.gif"/><Relationship Id="rId4" Type="http://schemas.openxmlformats.org/officeDocument/2006/relationships/image" Target="../media/image41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7.gif"/><Relationship Id="rId4" Type="http://schemas.openxmlformats.org/officeDocument/2006/relationships/image" Target="../media/image46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E8DE8189-ED46-0B4D-ACAD-2AC3C61819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41" name="Google Shape;141;p1"/>
          <p:cNvSpPr txBox="1">
            <a:spLocks noGrp="1"/>
          </p:cNvSpPr>
          <p:nvPr>
            <p:ph type="ctrTitle"/>
          </p:nvPr>
        </p:nvSpPr>
        <p:spPr>
          <a:xfrm>
            <a:off x="1463041" y="3056771"/>
            <a:ext cx="8290560" cy="1713063"/>
          </a:xfrm>
          <a:noFill/>
          <a:ln>
            <a:noFill/>
          </a:ln>
        </p:spPr>
        <p:txBody>
          <a:bodyPr spcFirstLastPara="1" wrap="square" lIns="90000" tIns="43200" rIns="90000" bIns="43200" anchor="t" anchorCtr="0">
            <a:noAutofit/>
          </a:bodyPr>
          <a:lstStyle/>
          <a:p>
            <a:r>
              <a:rPr lang="en-US">
                <a:latin typeface="Greycliff CF Heavy"/>
              </a:rPr>
              <a:t>Reinforcement</a:t>
            </a:r>
            <a:br>
              <a:rPr lang="en-US">
                <a:latin typeface="Greycliff CF Heavy"/>
              </a:rPr>
            </a:br>
            <a:r>
              <a:rPr lang="en-US">
                <a:latin typeface="Greycliff CF Heavy"/>
              </a:rPr>
              <a:t>Federated Learning</a:t>
            </a:r>
            <a:endParaRPr lang="en-US"/>
          </a:p>
        </p:txBody>
      </p:sp>
      <p:pic>
        <p:nvPicPr>
          <p:cNvPr id="6" name="Bildobjekt 5" descr="En bild som visar ritning&#10;&#10;Automatiskt genererad beskrivning">
            <a:extLst>
              <a:ext uri="{FF2B5EF4-FFF2-40B4-BE49-F238E27FC236}">
                <a16:creationId xmlns:a16="http://schemas.microsoft.com/office/drawing/2014/main" id="{292075B6-A5B2-2A48-9700-A0CE7C494B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3801" y="794976"/>
            <a:ext cx="1319113" cy="1319113"/>
          </a:xfrm>
          <a:prstGeom prst="rect">
            <a:avLst/>
          </a:prstGeom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5ABA2810-2140-5448-9619-83316F7B6F31}"/>
              </a:ext>
            </a:extLst>
          </p:cNvPr>
          <p:cNvSpPr txBox="1"/>
          <p:nvPr/>
        </p:nvSpPr>
        <p:spPr>
          <a:xfrm>
            <a:off x="12290612" y="0"/>
            <a:ext cx="2151529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200"/>
              </a:spcBef>
            </a:pPr>
            <a:r>
              <a:rPr lang="en-US" sz="1600">
                <a:solidFill>
                  <a:schemeClr val="bg1"/>
                </a:solidFill>
                <a:latin typeface="Greycliff CF" pitchFamily="2" charset="77"/>
              </a:rPr>
              <a:t>Place suitable background image on dark background. </a:t>
            </a:r>
          </a:p>
          <a:p>
            <a:pPr algn="l">
              <a:spcBef>
                <a:spcPts val="1200"/>
              </a:spcBef>
            </a:pPr>
            <a:r>
              <a:rPr lang="en-US" sz="1600">
                <a:solidFill>
                  <a:schemeClr val="bg1"/>
                </a:solidFill>
                <a:latin typeface="Greycliff CF" pitchFamily="2" charset="77"/>
              </a:rPr>
              <a:t>Set image transparency to allow for white text if possible (in this example 20%).</a:t>
            </a:r>
          </a:p>
          <a:p>
            <a:pPr algn="l">
              <a:spcBef>
                <a:spcPts val="1200"/>
              </a:spcBef>
            </a:pPr>
            <a:r>
              <a:rPr lang="en-US" sz="1600">
                <a:solidFill>
                  <a:schemeClr val="bg1"/>
                </a:solidFill>
                <a:latin typeface="Greycliff CF" pitchFamily="2" charset="77"/>
              </a:rPr>
              <a:t>Let yellow logo be on top. Shift for dark logo if image is light.</a:t>
            </a:r>
          </a:p>
          <a:p>
            <a:pPr algn="l">
              <a:spcBef>
                <a:spcPts val="1200"/>
              </a:spcBef>
            </a:pPr>
            <a:r>
              <a:rPr lang="en-US" sz="1600">
                <a:solidFill>
                  <a:schemeClr val="bg1"/>
                </a:solidFill>
                <a:latin typeface="Greycliff CF" pitchFamily="2" charset="77"/>
              </a:rPr>
              <a:t>If you move logo – be sure to hide background elements.</a:t>
            </a:r>
          </a:p>
          <a:p>
            <a:pPr algn="l">
              <a:spcBef>
                <a:spcPts val="1200"/>
              </a:spcBef>
            </a:pPr>
            <a:r>
              <a:rPr lang="en-US" sz="1600">
                <a:solidFill>
                  <a:schemeClr val="bg1"/>
                </a:solidFill>
                <a:latin typeface="Greycliff CF" pitchFamily="2" charset="77"/>
              </a:rPr>
              <a:t>Images: Preferably explore our </a:t>
            </a:r>
            <a:r>
              <a:rPr lang="en-US" sz="1600" err="1">
                <a:solidFill>
                  <a:schemeClr val="bg1"/>
                </a:solidFill>
                <a:latin typeface="Greycliff CF" pitchFamily="2" charset="77"/>
              </a:rPr>
              <a:t>dropbox</a:t>
            </a:r>
            <a:r>
              <a:rPr lang="en-US" sz="1600">
                <a:solidFill>
                  <a:schemeClr val="bg1"/>
                </a:solidFill>
                <a:latin typeface="Greycliff CF" pitchFamily="2" charset="77"/>
              </a:rPr>
              <a:t> or use images from this template </a:t>
            </a:r>
          </a:p>
          <a:p>
            <a:pPr algn="l">
              <a:spcBef>
                <a:spcPts val="1200"/>
              </a:spcBef>
            </a:pPr>
            <a:endParaRPr lang="en-US" sz="1600">
              <a:solidFill>
                <a:schemeClr val="bg1"/>
              </a:solidFill>
              <a:latin typeface="Greycliff CF" pitchFamily="2" charset="77"/>
            </a:endParaRPr>
          </a:p>
          <a:p>
            <a:pPr algn="l">
              <a:spcBef>
                <a:spcPts val="1200"/>
              </a:spcBef>
            </a:pPr>
            <a:r>
              <a:rPr lang="en-US" sz="1600" b="1">
                <a:solidFill>
                  <a:schemeClr val="bg1"/>
                </a:solidFill>
                <a:latin typeface="Greycliff CF" pitchFamily="2" charset="77"/>
              </a:rPr>
              <a:t>Layout: Header</a:t>
            </a:r>
          </a:p>
        </p:txBody>
      </p:sp>
    </p:spTree>
    <p:extLst>
      <p:ext uri="{BB962C8B-B14F-4D97-AF65-F5344CB8AC3E}">
        <p14:creationId xmlns:p14="http://schemas.microsoft.com/office/powerpoint/2010/main" val="2203783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objekt 10" descr="En bild som visar utomhus, klippa, vatten, berg&#10;&#10;Automatiskt genererad beskrivning">
            <a:extLst>
              <a:ext uri="{FF2B5EF4-FFF2-40B4-BE49-F238E27FC236}">
                <a16:creationId xmlns:a16="http://schemas.microsoft.com/office/drawing/2014/main" id="{E1DEEC32-D15B-A043-86D4-3C09D7D925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7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141" name="Google Shape;141;p1"/>
          <p:cNvSpPr txBox="1">
            <a:spLocks noGrp="1"/>
          </p:cNvSpPr>
          <p:nvPr>
            <p:ph type="ctrTitle"/>
          </p:nvPr>
        </p:nvSpPr>
        <p:spPr>
          <a:noFill/>
          <a:ln>
            <a:noFill/>
          </a:ln>
        </p:spPr>
        <p:txBody>
          <a:bodyPr spcFirstLastPara="1" wrap="square" lIns="90000" tIns="43200" rIns="90000" bIns="43200" anchor="b" anchorCtr="0">
            <a:noAutofit/>
          </a:bodyPr>
          <a:lstStyle/>
          <a:p>
            <a:pPr lvl="0"/>
            <a:r>
              <a:rPr lang="en-US">
                <a:latin typeface="Greycliff CF Heavy"/>
              </a:rPr>
              <a:t>Results</a:t>
            </a:r>
            <a:endParaRPr lang="en-US"/>
          </a:p>
        </p:txBody>
      </p:sp>
      <p:pic>
        <p:nvPicPr>
          <p:cNvPr id="13" name="Bildobjekt 12" descr="En bild som visar ritning&#10;&#10;Automatiskt genererad beskrivning">
            <a:extLst>
              <a:ext uri="{FF2B5EF4-FFF2-40B4-BE49-F238E27FC236}">
                <a16:creationId xmlns:a16="http://schemas.microsoft.com/office/drawing/2014/main" id="{41F0B5C0-5C04-4542-96E6-F4395106BD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0357" y="351477"/>
            <a:ext cx="763443" cy="763443"/>
          </a:xfrm>
          <a:prstGeom prst="rect">
            <a:avLst/>
          </a:prstGeom>
          <a:noFill/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C985B4DE-6A7B-134A-86F8-1E7C295C7B57}"/>
              </a:ext>
            </a:extLst>
          </p:cNvPr>
          <p:cNvSpPr txBox="1"/>
          <p:nvPr/>
        </p:nvSpPr>
        <p:spPr>
          <a:xfrm>
            <a:off x="12290612" y="0"/>
            <a:ext cx="215152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200"/>
              </a:spcBef>
            </a:pPr>
            <a:r>
              <a:rPr lang="en-US" sz="1600">
                <a:solidFill>
                  <a:schemeClr val="bg1"/>
                </a:solidFill>
                <a:latin typeface="Greycliff CF" pitchFamily="2" charset="77"/>
              </a:rPr>
              <a:t>Place suitable background image on dark background. </a:t>
            </a:r>
          </a:p>
          <a:p>
            <a:pPr algn="l">
              <a:spcBef>
                <a:spcPts val="1200"/>
              </a:spcBef>
            </a:pPr>
            <a:r>
              <a:rPr lang="en-US" sz="1600">
                <a:solidFill>
                  <a:schemeClr val="bg1"/>
                </a:solidFill>
                <a:latin typeface="Greycliff CF" pitchFamily="2" charset="77"/>
              </a:rPr>
              <a:t>Set image transparency to allow for white text if possible (in this example 20%).</a:t>
            </a:r>
          </a:p>
          <a:p>
            <a:pPr algn="l">
              <a:spcBef>
                <a:spcPts val="1200"/>
              </a:spcBef>
            </a:pPr>
            <a:r>
              <a:rPr lang="en-US" sz="1600">
                <a:solidFill>
                  <a:schemeClr val="bg1"/>
                </a:solidFill>
                <a:latin typeface="Greycliff CF" pitchFamily="2" charset="77"/>
              </a:rPr>
              <a:t>Let yellow logo be on top. Shift for dark logo if image is light.</a:t>
            </a:r>
          </a:p>
          <a:p>
            <a:pPr algn="l">
              <a:spcBef>
                <a:spcPts val="1200"/>
              </a:spcBef>
            </a:pPr>
            <a:endParaRPr lang="en-US" sz="1600">
              <a:solidFill>
                <a:schemeClr val="bg1"/>
              </a:solidFill>
              <a:latin typeface="Greycliff CF" pitchFamily="2" charset="77"/>
            </a:endParaRPr>
          </a:p>
          <a:p>
            <a:pPr algn="l">
              <a:spcBef>
                <a:spcPts val="1200"/>
              </a:spcBef>
            </a:pPr>
            <a:r>
              <a:rPr lang="en-US" sz="1600" b="1">
                <a:solidFill>
                  <a:schemeClr val="bg1"/>
                </a:solidFill>
                <a:latin typeface="Greycliff CF" pitchFamily="2" charset="77"/>
              </a:rPr>
              <a:t>Layout: Header (alt 2 sub)</a:t>
            </a:r>
          </a:p>
        </p:txBody>
      </p:sp>
    </p:spTree>
    <p:extLst>
      <p:ext uri="{BB962C8B-B14F-4D97-AF65-F5344CB8AC3E}">
        <p14:creationId xmlns:p14="http://schemas.microsoft.com/office/powerpoint/2010/main" val="4139767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96E3952-CDF6-48D3-8163-9B5948C20903}"/>
              </a:ext>
            </a:extLst>
          </p:cNvPr>
          <p:cNvSpPr txBox="1">
            <a:spLocks/>
          </p:cNvSpPr>
          <p:nvPr/>
        </p:nvSpPr>
        <p:spPr>
          <a:xfrm>
            <a:off x="555234" y="392374"/>
            <a:ext cx="8094094" cy="1045688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Greycliff CF Heavy" pitchFamily="2" charset="77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rgbClr val="FFFEFA"/>
                </a:solidFill>
                <a:latin typeface="Greycliff CF Heavy"/>
              </a:rPr>
              <a:t>No federated</a:t>
            </a:r>
            <a:endParaRPr lang="en-US">
              <a:solidFill>
                <a:srgbClr val="0D1F2C"/>
              </a:solidFill>
            </a:endParaRPr>
          </a:p>
          <a:p>
            <a:r>
              <a:rPr lang="en-GB">
                <a:solidFill>
                  <a:srgbClr val="FFFEFA"/>
                </a:solidFill>
                <a:latin typeface="Greycliff CF Heavy"/>
              </a:rPr>
              <a:t>On food environment</a:t>
            </a:r>
            <a:endParaRPr lang="en-US"/>
          </a:p>
        </p:txBody>
      </p:sp>
      <p:pic>
        <p:nvPicPr>
          <p:cNvPr id="6" name="Picture 6" descr="A picture containing square&#10;&#10;Description automatically generated">
            <a:extLst>
              <a:ext uri="{FF2B5EF4-FFF2-40B4-BE49-F238E27FC236}">
                <a16:creationId xmlns:a16="http://schemas.microsoft.com/office/drawing/2014/main" id="{93E26A96-9D34-4D4C-8E14-30347CF68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55" y="2362665"/>
            <a:ext cx="2095500" cy="2095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239763-2EBD-473E-AE49-350DC6EACC88}"/>
              </a:ext>
            </a:extLst>
          </p:cNvPr>
          <p:cNvSpPr txBox="1"/>
          <p:nvPr/>
        </p:nvSpPr>
        <p:spPr>
          <a:xfrm>
            <a:off x="598448" y="4566424"/>
            <a:ext cx="116344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400">
                <a:solidFill>
                  <a:schemeClr val="bg1"/>
                </a:solidFill>
                <a:latin typeface="Greycliff CF"/>
              </a:rPr>
              <a:t>40000</a:t>
            </a:r>
            <a:endParaRPr lang="en-GB" sz="2400">
              <a:solidFill>
                <a:schemeClr val="bg1"/>
              </a:solidFill>
              <a:latin typeface="Greycliff CF" pitchFamily="2" charset="77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0157DC1B-B304-46E1-967A-2ED6ED3E6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0" y="2362664"/>
            <a:ext cx="2095500" cy="2095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E38293-C16E-4839-BC34-58017B599551}"/>
              </a:ext>
            </a:extLst>
          </p:cNvPr>
          <p:cNvSpPr txBox="1"/>
          <p:nvPr/>
        </p:nvSpPr>
        <p:spPr>
          <a:xfrm>
            <a:off x="3228278" y="4566424"/>
            <a:ext cx="116344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400">
                <a:solidFill>
                  <a:schemeClr val="bg1"/>
                </a:solidFill>
                <a:latin typeface="Greycliff CF"/>
              </a:rPr>
              <a:t>80000</a:t>
            </a:r>
            <a:endParaRPr lang="en-GB" sz="2400">
              <a:solidFill>
                <a:schemeClr val="bg1"/>
              </a:solidFill>
              <a:latin typeface="Greycliff CF" pitchFamily="2" charset="77"/>
            </a:endParaRPr>
          </a:p>
        </p:txBody>
      </p:sp>
      <p:pic>
        <p:nvPicPr>
          <p:cNvPr id="10" name="Picture 10" descr="A picture containing square&#10;&#10;Description automatically generated">
            <a:extLst>
              <a:ext uri="{FF2B5EF4-FFF2-40B4-BE49-F238E27FC236}">
                <a16:creationId xmlns:a16="http://schemas.microsoft.com/office/drawing/2014/main" id="{17F9EFF5-E248-4D16-BEE5-48E10D7A6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762" y="2362664"/>
            <a:ext cx="2095500" cy="2095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7F45D-551B-4824-910E-80106705D81E}"/>
              </a:ext>
            </a:extLst>
          </p:cNvPr>
          <p:cNvSpPr txBox="1"/>
          <p:nvPr/>
        </p:nvSpPr>
        <p:spPr>
          <a:xfrm>
            <a:off x="5551449" y="4566424"/>
            <a:ext cx="142363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400">
                <a:solidFill>
                  <a:schemeClr val="bg1"/>
                </a:solidFill>
                <a:latin typeface="Greycliff CF"/>
              </a:rPr>
              <a:t>100000</a:t>
            </a:r>
            <a:endParaRPr lang="en-GB" sz="2400">
              <a:solidFill>
                <a:schemeClr val="bg1"/>
              </a:solidFill>
              <a:latin typeface="Greycliff CF" pitchFamily="2" charset="77"/>
            </a:endParaRP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112CE66A-5C4F-455D-A93B-2CE4D6CD11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7274" y="2334786"/>
            <a:ext cx="2095500" cy="2095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C75AB8-DAC7-48CB-9972-EE53D7C71384}"/>
              </a:ext>
            </a:extLst>
          </p:cNvPr>
          <p:cNvSpPr txBox="1"/>
          <p:nvPr/>
        </p:nvSpPr>
        <p:spPr>
          <a:xfrm>
            <a:off x="10207083" y="4566424"/>
            <a:ext cx="142363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400">
                <a:solidFill>
                  <a:schemeClr val="bg1"/>
                </a:solidFill>
                <a:latin typeface="Greycliff CF"/>
              </a:rPr>
              <a:t>180000</a:t>
            </a:r>
            <a:endParaRPr lang="en-GB" sz="2400">
              <a:solidFill>
                <a:schemeClr val="bg1"/>
              </a:solidFill>
              <a:latin typeface="Greycliff CF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38E9D0-B53A-4071-BD60-E5C4BA6F9042}"/>
              </a:ext>
            </a:extLst>
          </p:cNvPr>
          <p:cNvSpPr txBox="1"/>
          <p:nvPr/>
        </p:nvSpPr>
        <p:spPr>
          <a:xfrm>
            <a:off x="7893205" y="4566424"/>
            <a:ext cx="142363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solidFill>
                  <a:schemeClr val="bg1"/>
                </a:solidFill>
                <a:latin typeface="Greycliff CF"/>
              </a:rPr>
              <a:t>140000</a:t>
            </a:r>
            <a:endParaRPr lang="en-GB" sz="2400">
              <a:solidFill>
                <a:schemeClr val="bg1"/>
              </a:solidFill>
              <a:latin typeface="Greycliff CF" pitchFamily="2" charset="77"/>
            </a:endParaRPr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7EF01B9D-A055-487C-8776-2BBD9987E6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1152" y="2334786"/>
            <a:ext cx="2095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75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83F067CD-AD73-479A-BEED-74FBC76E4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7170" y="2610470"/>
            <a:ext cx="2095500" cy="2095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477627-9AEB-45F3-ABA2-7A8A445B25F1}"/>
              </a:ext>
            </a:extLst>
          </p:cNvPr>
          <p:cNvSpPr txBox="1"/>
          <p:nvPr/>
        </p:nvSpPr>
        <p:spPr>
          <a:xfrm>
            <a:off x="10331372" y="4867275"/>
            <a:ext cx="1284249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400">
                <a:solidFill>
                  <a:schemeClr val="bg1"/>
                </a:solidFill>
                <a:latin typeface="Greycliff CF"/>
              </a:rPr>
              <a:t>140000</a:t>
            </a:r>
            <a:endParaRPr lang="en-GB" sz="2400">
              <a:solidFill>
                <a:schemeClr val="bg1"/>
              </a:solidFill>
              <a:latin typeface="Greycliff CF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0CD473-CF85-42FE-9E87-FF367BA17695}"/>
              </a:ext>
            </a:extLst>
          </p:cNvPr>
          <p:cNvSpPr txBox="1"/>
          <p:nvPr/>
        </p:nvSpPr>
        <p:spPr>
          <a:xfrm>
            <a:off x="3189775" y="487076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400">
                <a:solidFill>
                  <a:srgbClr val="FFFEFA"/>
                </a:solidFill>
                <a:latin typeface="Greycliff CF"/>
              </a:rPr>
              <a:t>70000</a:t>
            </a:r>
            <a:endParaRPr lang="en-GB" sz="2400">
              <a:solidFill>
                <a:srgbClr val="FFFEFA"/>
              </a:solidFill>
              <a:latin typeface="Greycliff CF" pitchFamily="2" charset="77"/>
            </a:endParaRPr>
          </a:p>
        </p:txBody>
      </p:sp>
      <p:pic>
        <p:nvPicPr>
          <p:cNvPr id="9" name="Picture 13">
            <a:extLst>
              <a:ext uri="{FF2B5EF4-FFF2-40B4-BE49-F238E27FC236}">
                <a16:creationId xmlns:a16="http://schemas.microsoft.com/office/drawing/2014/main" id="{73B37F5D-92A0-40E5-BEC8-1FB9460BE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300" y="2594982"/>
            <a:ext cx="2095500" cy="2095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BD3DC5-8DC5-4FDB-8DA7-4DCB8E4DE84B}"/>
              </a:ext>
            </a:extLst>
          </p:cNvPr>
          <p:cNvSpPr txBox="1"/>
          <p:nvPr/>
        </p:nvSpPr>
        <p:spPr>
          <a:xfrm>
            <a:off x="5571196" y="4874246"/>
            <a:ext cx="11820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400">
                <a:solidFill>
                  <a:srgbClr val="FFFEFA"/>
                </a:solidFill>
                <a:latin typeface="Greycliff CF"/>
              </a:rPr>
              <a:t>90000</a:t>
            </a:r>
            <a:endParaRPr lang="en-GB" sz="2400">
              <a:solidFill>
                <a:srgbClr val="FFFEFA"/>
              </a:solidFill>
              <a:latin typeface="Greycliff CF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F59B6A-D349-47A6-8A5E-FA4E433305CF}"/>
              </a:ext>
            </a:extLst>
          </p:cNvPr>
          <p:cNvSpPr txBox="1"/>
          <p:nvPr/>
        </p:nvSpPr>
        <p:spPr>
          <a:xfrm>
            <a:off x="678305" y="4872526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400">
                <a:solidFill>
                  <a:srgbClr val="FFFEFA"/>
                </a:solidFill>
                <a:latin typeface="Greycliff CF"/>
              </a:rPr>
              <a:t>40000</a:t>
            </a:r>
            <a:endParaRPr lang="en-GB" sz="2400">
              <a:solidFill>
                <a:srgbClr val="FFFEFA"/>
              </a:solidFill>
              <a:latin typeface="Greycliff CF" pitchFamily="2" charset="77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B9B2E149-F8AF-4005-86E8-F106F03EF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8690" y="2594981"/>
            <a:ext cx="2095500" cy="20955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17FA02-6F19-4D39-8FD9-8FBAD2EC3339}"/>
              </a:ext>
            </a:extLst>
          </p:cNvPr>
          <p:cNvSpPr txBox="1"/>
          <p:nvPr/>
        </p:nvSpPr>
        <p:spPr>
          <a:xfrm>
            <a:off x="7984970" y="4871922"/>
            <a:ext cx="120990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400">
                <a:solidFill>
                  <a:srgbClr val="FFFEFA"/>
                </a:solidFill>
                <a:latin typeface="Greycliff CF"/>
              </a:rPr>
              <a:t>120000</a:t>
            </a:r>
            <a:endParaRPr lang="en-GB" sz="2400">
              <a:solidFill>
                <a:srgbClr val="FFFEFA"/>
              </a:solidFill>
              <a:latin typeface="Greycliff CF" pitchFamily="2" charset="77"/>
            </a:endParaRPr>
          </a:p>
        </p:txBody>
      </p:sp>
      <p:pic>
        <p:nvPicPr>
          <p:cNvPr id="19" name="Picture 18" descr="A picture containing chart&#10;&#10;Description automatically generated">
            <a:extLst>
              <a:ext uri="{FF2B5EF4-FFF2-40B4-BE49-F238E27FC236}">
                <a16:creationId xmlns:a16="http://schemas.microsoft.com/office/drawing/2014/main" id="{B41A6E28-C59A-4FA3-9A90-B91FD84408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7909" y="2594982"/>
            <a:ext cx="2095500" cy="2095500"/>
          </a:xfrm>
          <a:prstGeom prst="rect">
            <a:avLst/>
          </a:prstGeom>
        </p:spPr>
      </p:pic>
      <p:pic>
        <p:nvPicPr>
          <p:cNvPr id="21" name="Picture 19" descr="A picture containing icon&#10;&#10;Description automatically generated">
            <a:extLst>
              <a:ext uri="{FF2B5EF4-FFF2-40B4-BE49-F238E27FC236}">
                <a16:creationId xmlns:a16="http://schemas.microsoft.com/office/drawing/2014/main" id="{64971537-E050-4F99-A501-F77680A1AE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932" y="2594982"/>
            <a:ext cx="2095500" cy="20955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CC5E5A8E-E2D2-4554-BB57-3ECEA42D43B9}"/>
              </a:ext>
            </a:extLst>
          </p:cNvPr>
          <p:cNvSpPr txBox="1">
            <a:spLocks/>
          </p:cNvSpPr>
          <p:nvPr/>
        </p:nvSpPr>
        <p:spPr>
          <a:xfrm>
            <a:off x="555234" y="392374"/>
            <a:ext cx="7748654" cy="1045688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Greycliff CF Heavy" pitchFamily="2" charset="77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rgbClr val="FFFEFA"/>
                </a:solidFill>
                <a:latin typeface="Greycliff CF Heavy"/>
              </a:rPr>
              <a:t>Federated</a:t>
            </a:r>
            <a:br>
              <a:rPr lang="en-GB">
                <a:solidFill>
                  <a:srgbClr val="FFFEFA"/>
                </a:solidFill>
                <a:latin typeface="Greycliff CF Heavy"/>
              </a:rPr>
            </a:br>
            <a:r>
              <a:rPr lang="en-GB">
                <a:solidFill>
                  <a:srgbClr val="FFFEFA"/>
                </a:solidFill>
                <a:latin typeface="Greycliff CF Heavy"/>
              </a:rPr>
              <a:t>On food environment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04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A5ECF6D-77A8-44E8-A5C1-3366BB7762ED}"/>
              </a:ext>
            </a:extLst>
          </p:cNvPr>
          <p:cNvSpPr txBox="1"/>
          <p:nvPr/>
        </p:nvSpPr>
        <p:spPr>
          <a:xfrm>
            <a:off x="709961" y="4677937"/>
            <a:ext cx="1209908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400">
                <a:solidFill>
                  <a:schemeClr val="bg1"/>
                </a:solidFill>
                <a:latin typeface="Greycliff CF"/>
              </a:rPr>
              <a:t>40000</a:t>
            </a:r>
            <a:endParaRPr lang="en-GB" sz="2400">
              <a:solidFill>
                <a:schemeClr val="bg1"/>
              </a:solidFill>
              <a:latin typeface="Greycliff CF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42084F-C22B-410A-8ED3-F71196AC3EC3}"/>
              </a:ext>
            </a:extLst>
          </p:cNvPr>
          <p:cNvSpPr txBox="1"/>
          <p:nvPr/>
        </p:nvSpPr>
        <p:spPr>
          <a:xfrm>
            <a:off x="3079595" y="4677937"/>
            <a:ext cx="1209908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400">
                <a:solidFill>
                  <a:schemeClr val="bg1"/>
                </a:solidFill>
                <a:latin typeface="Greycliff CF"/>
              </a:rPr>
              <a:t>80000</a:t>
            </a:r>
            <a:endParaRPr lang="en-GB" sz="2400">
              <a:solidFill>
                <a:schemeClr val="bg1"/>
              </a:solidFill>
              <a:latin typeface="Greycliff CF" pitchFamily="2" charset="77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3DC94F84-9EC3-40BA-A11F-D58D0D3A5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10" y="2409128"/>
            <a:ext cx="2095500" cy="20955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C7D93CC8-B4BA-4662-9D4E-DD5B82F1F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9323" y="2409128"/>
            <a:ext cx="2095500" cy="20955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64543FD9-96DB-4505-9628-2755F8B60C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250" y="2409128"/>
            <a:ext cx="2095500" cy="20955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313B767-5B6F-43E1-A46E-2882C55849BE}"/>
              </a:ext>
            </a:extLst>
          </p:cNvPr>
          <p:cNvSpPr txBox="1"/>
          <p:nvPr/>
        </p:nvSpPr>
        <p:spPr>
          <a:xfrm>
            <a:off x="5393473" y="4677937"/>
            <a:ext cx="14050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400">
                <a:solidFill>
                  <a:schemeClr val="bg1"/>
                </a:solidFill>
                <a:latin typeface="Greycliff CF"/>
              </a:rPr>
              <a:t>100000</a:t>
            </a:r>
            <a:endParaRPr lang="en-GB" sz="2400">
              <a:solidFill>
                <a:schemeClr val="bg1"/>
              </a:solidFill>
              <a:latin typeface="Greycliff CF" pitchFamily="2" charset="77"/>
            </a:endParaRPr>
          </a:p>
        </p:txBody>
      </p:sp>
      <p:pic>
        <p:nvPicPr>
          <p:cNvPr id="20" name="Picture 20">
            <a:extLst>
              <a:ext uri="{FF2B5EF4-FFF2-40B4-BE49-F238E27FC236}">
                <a16:creationId xmlns:a16="http://schemas.microsoft.com/office/drawing/2014/main" id="{0951F72B-9FFE-4788-8BAD-2823117E88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2225" y="2409128"/>
            <a:ext cx="2095500" cy="20955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8960302-649E-4316-BEF4-4560237C6147}"/>
              </a:ext>
            </a:extLst>
          </p:cNvPr>
          <p:cNvSpPr txBox="1"/>
          <p:nvPr/>
        </p:nvSpPr>
        <p:spPr>
          <a:xfrm>
            <a:off x="7930375" y="4677936"/>
            <a:ext cx="1209908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400">
                <a:solidFill>
                  <a:schemeClr val="bg1"/>
                </a:solidFill>
                <a:latin typeface="Greycliff CF"/>
              </a:rPr>
              <a:t>140000</a:t>
            </a:r>
            <a:endParaRPr lang="en-GB" sz="2400">
              <a:solidFill>
                <a:schemeClr val="bg1"/>
              </a:solidFill>
              <a:latin typeface="Greycliff CF" pitchFamily="2" charset="7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2F9A02-21C4-437C-80E1-DD88868FB06A}"/>
              </a:ext>
            </a:extLst>
          </p:cNvPr>
          <p:cNvSpPr txBox="1"/>
          <p:nvPr/>
        </p:nvSpPr>
        <p:spPr>
          <a:xfrm>
            <a:off x="10253545" y="4677936"/>
            <a:ext cx="134929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400">
                <a:solidFill>
                  <a:schemeClr val="bg1"/>
                </a:solidFill>
                <a:latin typeface="Greycliff CF"/>
              </a:rPr>
              <a:t>180000</a:t>
            </a:r>
            <a:endParaRPr lang="en-GB" sz="2400">
              <a:solidFill>
                <a:schemeClr val="bg1"/>
              </a:solidFill>
              <a:latin typeface="Greycliff CF" pitchFamily="2" charset="77"/>
            </a:endParaRPr>
          </a:p>
        </p:txBody>
      </p:sp>
      <p:pic>
        <p:nvPicPr>
          <p:cNvPr id="23" name="Picture 23">
            <a:extLst>
              <a:ext uri="{FF2B5EF4-FFF2-40B4-BE49-F238E27FC236}">
                <a16:creationId xmlns:a16="http://schemas.microsoft.com/office/drawing/2014/main" id="{2786942F-19A1-4461-900A-A5EC838839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0445" y="2409128"/>
            <a:ext cx="2095500" cy="2095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975727-9F44-4383-979B-70B4A0838625}"/>
              </a:ext>
            </a:extLst>
          </p:cNvPr>
          <p:cNvSpPr txBox="1">
            <a:spLocks/>
          </p:cNvSpPr>
          <p:nvPr/>
        </p:nvSpPr>
        <p:spPr>
          <a:xfrm>
            <a:off x="555234" y="392374"/>
            <a:ext cx="7748654" cy="1045688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Greycliff CF Heavy" pitchFamily="2" charset="77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rgbClr val="FFFEFA"/>
                </a:solidFill>
                <a:latin typeface="Greycliff CF Heavy"/>
              </a:rPr>
              <a:t>No Federated</a:t>
            </a:r>
            <a:br>
              <a:rPr lang="en-GB">
                <a:solidFill>
                  <a:srgbClr val="FFFEFA"/>
                </a:solidFill>
                <a:latin typeface="Greycliff CF Heavy"/>
              </a:rPr>
            </a:br>
            <a:r>
              <a:rPr lang="en-GB">
                <a:solidFill>
                  <a:srgbClr val="FFFEFA"/>
                </a:solidFill>
                <a:latin typeface="Greycliff CF Heavy"/>
              </a:rPr>
              <a:t>On red mine environment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707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36CE59A6-B828-4942-9A58-CB217A598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1153" y="2502055"/>
            <a:ext cx="2095500" cy="2095500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07C2DF0C-8DAA-4DCB-A34F-3A1EF3265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80" y="2502055"/>
            <a:ext cx="2095500" cy="2095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9C2450-8046-4C46-92C2-4E65E042F20E}"/>
              </a:ext>
            </a:extLst>
          </p:cNvPr>
          <p:cNvSpPr txBox="1"/>
          <p:nvPr/>
        </p:nvSpPr>
        <p:spPr>
          <a:xfrm>
            <a:off x="824959" y="4718593"/>
            <a:ext cx="1637371" cy="4709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400">
                <a:solidFill>
                  <a:srgbClr val="FFFEFA"/>
                </a:solidFill>
                <a:latin typeface="Greycliff CF"/>
              </a:rPr>
              <a:t>40000</a:t>
            </a:r>
          </a:p>
        </p:txBody>
      </p:sp>
      <p:pic>
        <p:nvPicPr>
          <p:cNvPr id="9" name="Picture 12">
            <a:extLst>
              <a:ext uri="{FF2B5EF4-FFF2-40B4-BE49-F238E27FC236}">
                <a16:creationId xmlns:a16="http://schemas.microsoft.com/office/drawing/2014/main" id="{11433AA7-1EBE-44AC-87F6-130AE081A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592" y="2502055"/>
            <a:ext cx="2095500" cy="2095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E9506E-3279-4C9E-AC27-72105DF978D7}"/>
              </a:ext>
            </a:extLst>
          </p:cNvPr>
          <p:cNvSpPr txBox="1"/>
          <p:nvPr/>
        </p:nvSpPr>
        <p:spPr>
          <a:xfrm>
            <a:off x="3274742" y="4715107"/>
            <a:ext cx="1470103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400">
                <a:solidFill>
                  <a:srgbClr val="FFFEFA"/>
                </a:solidFill>
                <a:latin typeface="Greycliff CF"/>
              </a:rPr>
              <a:t>70000</a:t>
            </a:r>
            <a:endParaRPr lang="en-GB" sz="2400">
              <a:solidFill>
                <a:schemeClr val="bg1"/>
              </a:solidFill>
              <a:latin typeface="Greycliff CF" pitchFamily="2" charset="77"/>
            </a:endParaRPr>
          </a:p>
        </p:txBody>
      </p:sp>
      <p:pic>
        <p:nvPicPr>
          <p:cNvPr id="13" name="Picture 14">
            <a:extLst>
              <a:ext uri="{FF2B5EF4-FFF2-40B4-BE49-F238E27FC236}">
                <a16:creationId xmlns:a16="http://schemas.microsoft.com/office/drawing/2014/main" id="{F6006602-D11C-40C0-9332-BB0159B392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0470" y="2502055"/>
            <a:ext cx="2095500" cy="2095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5A63D4-A1EA-4E0C-B2CB-235AB447B36F}"/>
              </a:ext>
            </a:extLst>
          </p:cNvPr>
          <p:cNvSpPr txBox="1"/>
          <p:nvPr/>
        </p:nvSpPr>
        <p:spPr>
          <a:xfrm>
            <a:off x="5653668" y="4715107"/>
            <a:ext cx="1395761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400">
                <a:solidFill>
                  <a:srgbClr val="FFFEFA"/>
                </a:solidFill>
                <a:latin typeface="Greycliff CF"/>
              </a:rPr>
              <a:t>90000</a:t>
            </a:r>
            <a:endParaRPr lang="en-GB" sz="2400">
              <a:solidFill>
                <a:srgbClr val="FFFEFA"/>
              </a:solidFill>
              <a:latin typeface="Greycliff CF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431653-F64D-490A-98C0-49D252DB61E4}"/>
              </a:ext>
            </a:extLst>
          </p:cNvPr>
          <p:cNvSpPr txBox="1"/>
          <p:nvPr/>
        </p:nvSpPr>
        <p:spPr>
          <a:xfrm>
            <a:off x="7939668" y="4715107"/>
            <a:ext cx="130283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solidFill>
                  <a:srgbClr val="FFFEFA"/>
                </a:solidFill>
                <a:latin typeface="Greycliff CF"/>
              </a:rPr>
              <a:t>120000 </a:t>
            </a:r>
            <a:endParaRPr lang="en-GB" sz="2400">
              <a:solidFill>
                <a:srgbClr val="FFFEFA"/>
              </a:solidFill>
              <a:latin typeface="Greycliff CF" pitchFamily="2" charset="77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D563A54-711B-4A3D-8D29-B8A49A8CB3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7982" y="2502055"/>
            <a:ext cx="2095500" cy="20955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241A7991-2EAD-45B9-97D8-CF521B57883C}"/>
              </a:ext>
            </a:extLst>
          </p:cNvPr>
          <p:cNvSpPr txBox="1">
            <a:spLocks/>
          </p:cNvSpPr>
          <p:nvPr/>
        </p:nvSpPr>
        <p:spPr>
          <a:xfrm>
            <a:off x="555234" y="392374"/>
            <a:ext cx="7748654" cy="1045688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Greycliff CF Heavy" pitchFamily="2" charset="77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rgbClr val="FFFEFA"/>
                </a:solidFill>
                <a:latin typeface="Greycliff CF Heavy"/>
              </a:rPr>
              <a:t>Federated</a:t>
            </a:r>
            <a:br>
              <a:rPr lang="en-GB">
                <a:solidFill>
                  <a:srgbClr val="FFFEFA"/>
                </a:solidFill>
                <a:latin typeface="Greycliff CF Heavy"/>
              </a:rPr>
            </a:br>
            <a:r>
              <a:rPr lang="en-GB">
                <a:solidFill>
                  <a:srgbClr val="FFFEFA"/>
                </a:solidFill>
                <a:latin typeface="Greycliff CF Heavy"/>
              </a:rPr>
              <a:t>On purple mine environment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A5124F-866C-48D5-ACDF-A3FD6832B68B}"/>
              </a:ext>
            </a:extLst>
          </p:cNvPr>
          <p:cNvSpPr txBox="1"/>
          <p:nvPr/>
        </p:nvSpPr>
        <p:spPr>
          <a:xfrm>
            <a:off x="10234960" y="4715107"/>
            <a:ext cx="130283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solidFill>
                  <a:srgbClr val="FFFEFA"/>
                </a:solidFill>
                <a:latin typeface="Greycliff CF"/>
              </a:rPr>
              <a:t>140000 </a:t>
            </a:r>
            <a:endParaRPr lang="en-GB" sz="2400">
              <a:solidFill>
                <a:srgbClr val="FFFEFA"/>
              </a:solidFill>
              <a:latin typeface="Greycliff CF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57835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derrubrik 15">
            <a:extLst>
              <a:ext uri="{FF2B5EF4-FFF2-40B4-BE49-F238E27FC236}">
                <a16:creationId xmlns:a16="http://schemas.microsoft.com/office/drawing/2014/main" id="{97A5642B-2CAB-6144-BA0D-D117E1F009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163242"/>
            <a:ext cx="3094307" cy="14424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>
                <a:latin typeface="Greycliff CF"/>
              </a:rPr>
              <a:t>Training environment and testing environment are the same</a:t>
            </a:r>
            <a:endParaRPr lang="en-US"/>
          </a:p>
        </p:txBody>
      </p:sp>
      <p:sp>
        <p:nvSpPr>
          <p:cNvPr id="17" name="Platshållare för text 16">
            <a:extLst>
              <a:ext uri="{FF2B5EF4-FFF2-40B4-BE49-F238E27FC236}">
                <a16:creationId xmlns:a16="http://schemas.microsoft.com/office/drawing/2014/main" id="{FF089875-BF0D-1949-AB35-F33E8CC89B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8984" y="4163449"/>
            <a:ext cx="3094307" cy="1442428"/>
          </a:xfrm>
        </p:spPr>
        <p:txBody>
          <a:bodyPr/>
          <a:lstStyle/>
          <a:p>
            <a:pPr algn="ctr"/>
            <a:r>
              <a:rPr lang="en-US">
                <a:latin typeface="Greycliff CF"/>
              </a:rPr>
              <a:t>Testing environment contains new information</a:t>
            </a:r>
            <a:endParaRPr lang="en-US"/>
          </a:p>
        </p:txBody>
      </p:sp>
      <p:sp>
        <p:nvSpPr>
          <p:cNvPr id="20" name="Platshållare för text 19">
            <a:extLst>
              <a:ext uri="{FF2B5EF4-FFF2-40B4-BE49-F238E27FC236}">
                <a16:creationId xmlns:a16="http://schemas.microsoft.com/office/drawing/2014/main" id="{46A57F10-74FE-AC45-BAA2-8F01FECF124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59763" y="4163579"/>
            <a:ext cx="3094035" cy="144208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>
                <a:latin typeface="Greycliff CF"/>
              </a:rPr>
              <a:t>Testing environment only contains new information</a:t>
            </a:r>
            <a:endParaRPr lang="en-US"/>
          </a:p>
          <a:p>
            <a:pPr algn="ctr"/>
            <a:endParaRPr lang="en-US"/>
          </a:p>
        </p:txBody>
      </p:sp>
      <p:sp>
        <p:nvSpPr>
          <p:cNvPr id="22" name="textruta 21">
            <a:extLst>
              <a:ext uri="{FF2B5EF4-FFF2-40B4-BE49-F238E27FC236}">
                <a16:creationId xmlns:a16="http://schemas.microsoft.com/office/drawing/2014/main" id="{86FD979B-9E41-A040-B2EC-DD3D820300C9}"/>
              </a:ext>
            </a:extLst>
          </p:cNvPr>
          <p:cNvSpPr txBox="1"/>
          <p:nvPr/>
        </p:nvSpPr>
        <p:spPr>
          <a:xfrm>
            <a:off x="12290612" y="0"/>
            <a:ext cx="2151529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200"/>
              </a:spcBef>
            </a:pPr>
            <a:r>
              <a:rPr lang="en-US" sz="1600">
                <a:solidFill>
                  <a:schemeClr val="bg1"/>
                </a:solidFill>
                <a:latin typeface="Greycliff CF" pitchFamily="2" charset="77"/>
              </a:rPr>
              <a:t>Use layouts for structure and margins – even if you do something different. This layout is based on “Three bullets”</a:t>
            </a:r>
          </a:p>
          <a:p>
            <a:pPr algn="l">
              <a:spcBef>
                <a:spcPts val="1200"/>
              </a:spcBef>
            </a:pPr>
            <a:r>
              <a:rPr lang="en-US" sz="1600">
                <a:solidFill>
                  <a:schemeClr val="bg1"/>
                </a:solidFill>
                <a:latin typeface="Greycliff CF" pitchFamily="2" charset="77"/>
              </a:rPr>
              <a:t>Careful with symbols – we don’t want to use MS Office Clipart or a mashup of proprietary icons </a:t>
            </a:r>
          </a:p>
          <a:p>
            <a:pPr algn="l">
              <a:spcBef>
                <a:spcPts val="1200"/>
              </a:spcBef>
            </a:pPr>
            <a:endParaRPr lang="en-US" sz="1600">
              <a:solidFill>
                <a:schemeClr val="bg1"/>
              </a:solidFill>
              <a:latin typeface="Greycliff CF" pitchFamily="2" charset="77"/>
            </a:endParaRPr>
          </a:p>
          <a:p>
            <a:pPr algn="l">
              <a:spcBef>
                <a:spcPts val="1200"/>
              </a:spcBef>
            </a:pPr>
            <a:r>
              <a:rPr lang="en-US" sz="1600" b="1">
                <a:solidFill>
                  <a:schemeClr val="bg1"/>
                </a:solidFill>
                <a:latin typeface="Greycliff CF" pitchFamily="2" charset="77"/>
              </a:rPr>
              <a:t>Layout: Three bullets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936BC8FA-7C35-4566-A9D7-7ED83C3F2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10" y="1903730"/>
            <a:ext cx="2095500" cy="2095500"/>
          </a:xfrm>
          <a:prstGeom prst="rect">
            <a:avLst/>
          </a:prstGeom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F3EE410B-6783-4AC0-B58C-2D89D09A2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250" y="1903730"/>
            <a:ext cx="2095500" cy="2095500"/>
          </a:xfrm>
          <a:prstGeom prst="rect">
            <a:avLst/>
          </a:prstGeom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F7CA44ED-AFF4-47A0-9B37-3B8E25999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6650" y="1903730"/>
            <a:ext cx="2095500" cy="2095500"/>
          </a:xfrm>
          <a:prstGeom prst="rect">
            <a:avLst/>
          </a:prstGeom>
        </p:spPr>
      </p:pic>
      <p:sp>
        <p:nvSpPr>
          <p:cNvPr id="6" name="Platshållare för text 16">
            <a:extLst>
              <a:ext uri="{FF2B5EF4-FFF2-40B4-BE49-F238E27FC236}">
                <a16:creationId xmlns:a16="http://schemas.microsoft.com/office/drawing/2014/main" id="{12A2930E-DFFE-438A-96DB-CE12E5A68C37}"/>
              </a:ext>
            </a:extLst>
          </p:cNvPr>
          <p:cNvSpPr txBox="1">
            <a:spLocks/>
          </p:cNvSpPr>
          <p:nvPr/>
        </p:nvSpPr>
        <p:spPr>
          <a:xfrm>
            <a:off x="617064" y="1440569"/>
            <a:ext cx="3094307" cy="13713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reycliff CF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reycliff CF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reycliff CF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reycliff CF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reycliff CF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chemeClr val="accent1"/>
                </a:solidFill>
                <a:latin typeface="Greycliff CF"/>
              </a:rPr>
              <a:t>* Same model for all examples</a:t>
            </a:r>
            <a:endParaRPr lang="en-US" err="1">
              <a:solidFill>
                <a:schemeClr val="accent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30BE8BB-8934-4F59-B7F4-8E7F62744260}"/>
              </a:ext>
            </a:extLst>
          </p:cNvPr>
          <p:cNvSpPr txBox="1">
            <a:spLocks/>
          </p:cNvSpPr>
          <p:nvPr/>
        </p:nvSpPr>
        <p:spPr>
          <a:xfrm>
            <a:off x="555234" y="392374"/>
            <a:ext cx="7748654" cy="1045688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Greycliff CF Heavy" pitchFamily="2" charset="77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rgbClr val="FFFEFA"/>
                </a:solidFill>
                <a:latin typeface="Greycliff CF Heavy"/>
              </a:rPr>
              <a:t>Federated</a:t>
            </a:r>
            <a:br>
              <a:rPr lang="en-GB">
                <a:solidFill>
                  <a:srgbClr val="FFFEFA"/>
                </a:solidFill>
                <a:latin typeface="Greycliff CF Heavy"/>
              </a:rPr>
            </a:br>
            <a:r>
              <a:rPr lang="en-GB">
                <a:solidFill>
                  <a:srgbClr val="FFFEFA"/>
                </a:solidFill>
                <a:latin typeface="Greycliff CF Heavy"/>
              </a:rPr>
              <a:t>On purple mine environment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28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2BA31E8-07FE-429A-BD4E-111A81F0D813}"/>
              </a:ext>
            </a:extLst>
          </p:cNvPr>
          <p:cNvSpPr txBox="1">
            <a:spLocks/>
          </p:cNvSpPr>
          <p:nvPr/>
        </p:nvSpPr>
        <p:spPr>
          <a:xfrm>
            <a:off x="583112" y="364496"/>
            <a:ext cx="8009346" cy="1045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b="1" i="0" kern="1200">
                <a:solidFill>
                  <a:schemeClr val="tx1"/>
                </a:solidFill>
                <a:latin typeface="Greycliff CF Heavy" pitchFamily="2" charset="77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GB">
                <a:solidFill>
                  <a:srgbClr val="FFFEFA"/>
                </a:solidFill>
                <a:latin typeface="Greycliff CF Heavy"/>
              </a:rPr>
              <a:t>Fed purple or red mines trained from start</a:t>
            </a:r>
            <a:endParaRPr lang="en-GB">
              <a:solidFill>
                <a:srgbClr val="FFFEFA"/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F74FBF1-6C71-46DE-A5C4-62B8965DD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90" y="2381250"/>
            <a:ext cx="2095500" cy="2095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8149A9-A31E-4EAE-AC7A-9EF03A8A5232}"/>
              </a:ext>
            </a:extLst>
          </p:cNvPr>
          <p:cNvSpPr txBox="1"/>
          <p:nvPr/>
        </p:nvSpPr>
        <p:spPr>
          <a:xfrm>
            <a:off x="765717" y="4631473"/>
            <a:ext cx="1154153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400">
                <a:solidFill>
                  <a:schemeClr val="bg1"/>
                </a:solidFill>
                <a:latin typeface="Greycliff CF"/>
              </a:rPr>
              <a:t>40000</a:t>
            </a:r>
            <a:endParaRPr lang="en-GB" sz="2400">
              <a:solidFill>
                <a:schemeClr val="bg1"/>
              </a:solidFill>
              <a:latin typeface="Greycliff CF" pitchFamily="2" charset="77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AD625DD2-267A-4CA4-B3F3-EFB51A526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908" y="2381250"/>
            <a:ext cx="2095500" cy="2095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51123F-DC03-40AC-A526-5C202744DE79}"/>
              </a:ext>
            </a:extLst>
          </p:cNvPr>
          <p:cNvSpPr txBox="1"/>
          <p:nvPr/>
        </p:nvSpPr>
        <p:spPr>
          <a:xfrm>
            <a:off x="3153936" y="4631473"/>
            <a:ext cx="1154153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400">
                <a:solidFill>
                  <a:schemeClr val="bg1"/>
                </a:solidFill>
                <a:latin typeface="Greycliff CF"/>
              </a:rPr>
              <a:t>70000</a:t>
            </a:r>
            <a:endParaRPr lang="en-GB" sz="2400">
              <a:solidFill>
                <a:schemeClr val="bg1"/>
              </a:solidFill>
              <a:latin typeface="Greycliff CF" pitchFamily="2" charset="77"/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6523D7BC-4B2F-4049-8192-82C75EA961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763" y="2381250"/>
            <a:ext cx="2095500" cy="2095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208E8B-F89E-4ACA-8DFA-06A019F58925}"/>
              </a:ext>
            </a:extLst>
          </p:cNvPr>
          <p:cNvSpPr txBox="1"/>
          <p:nvPr/>
        </p:nvSpPr>
        <p:spPr>
          <a:xfrm>
            <a:off x="5625790" y="4603595"/>
            <a:ext cx="1154153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400">
                <a:solidFill>
                  <a:schemeClr val="bg1"/>
                </a:solidFill>
                <a:latin typeface="Greycliff CF"/>
              </a:rPr>
              <a:t>90000</a:t>
            </a:r>
            <a:endParaRPr lang="en-GB" sz="2400">
              <a:solidFill>
                <a:schemeClr val="bg1"/>
              </a:solidFill>
              <a:latin typeface="Greycliff CF" pitchFamily="2" charset="77"/>
            </a:endParaRP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1E068A96-7D99-4B35-AA32-7DF28C3BE8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8689" y="2381250"/>
            <a:ext cx="2095500" cy="2095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101A44-9F8F-480C-8B7A-B6B2389D17C1}"/>
              </a:ext>
            </a:extLst>
          </p:cNvPr>
          <p:cNvSpPr txBox="1"/>
          <p:nvPr/>
        </p:nvSpPr>
        <p:spPr>
          <a:xfrm>
            <a:off x="7874618" y="4631473"/>
            <a:ext cx="142364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400">
                <a:solidFill>
                  <a:schemeClr val="bg1"/>
                </a:solidFill>
                <a:latin typeface="Greycliff CF"/>
              </a:rPr>
              <a:t>120000</a:t>
            </a:r>
            <a:endParaRPr lang="en-GB" sz="2400">
              <a:solidFill>
                <a:schemeClr val="bg1"/>
              </a:solidFill>
              <a:latin typeface="Greycliff CF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465295-6703-434C-8BD9-8E5B3A0C3DEB}"/>
              </a:ext>
            </a:extLst>
          </p:cNvPr>
          <p:cNvSpPr txBox="1"/>
          <p:nvPr/>
        </p:nvSpPr>
        <p:spPr>
          <a:xfrm>
            <a:off x="10262838" y="4631473"/>
            <a:ext cx="12842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400">
                <a:solidFill>
                  <a:schemeClr val="bg1"/>
                </a:solidFill>
                <a:latin typeface="Greycliff CF"/>
              </a:rPr>
              <a:t>140000</a:t>
            </a:r>
            <a:endParaRPr lang="en-GB" sz="2400">
              <a:solidFill>
                <a:schemeClr val="bg1"/>
              </a:solidFill>
              <a:latin typeface="Greycliff CF" pitchFamily="2" charset="77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819200F3-0E56-4D48-A2E5-F35002237B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5435" y="2381250"/>
            <a:ext cx="2095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8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2BA31E8-07FE-429A-BD4E-111A81F0D813}"/>
              </a:ext>
            </a:extLst>
          </p:cNvPr>
          <p:cNvSpPr txBox="1">
            <a:spLocks/>
          </p:cNvSpPr>
          <p:nvPr/>
        </p:nvSpPr>
        <p:spPr>
          <a:xfrm>
            <a:off x="583112" y="364496"/>
            <a:ext cx="8009346" cy="1045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b="1" i="0" kern="1200">
                <a:solidFill>
                  <a:schemeClr val="tx1"/>
                </a:solidFill>
                <a:latin typeface="Greycliff CF Heavy" pitchFamily="2" charset="77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GB">
                <a:solidFill>
                  <a:srgbClr val="FFFEFA"/>
                </a:solidFill>
                <a:latin typeface="Greycliff CF Heavy"/>
              </a:rPr>
              <a:t>Fed purple and red mines trained from already trained models</a:t>
            </a:r>
            <a:endParaRPr lang="en-GB">
              <a:solidFill>
                <a:srgbClr val="FFFEFA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101A44-9F8F-480C-8B7A-B6B2389D17C1}"/>
              </a:ext>
            </a:extLst>
          </p:cNvPr>
          <p:cNvSpPr txBox="1"/>
          <p:nvPr/>
        </p:nvSpPr>
        <p:spPr>
          <a:xfrm>
            <a:off x="5447507" y="4669102"/>
            <a:ext cx="142364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solidFill>
                  <a:schemeClr val="bg1"/>
                </a:solidFill>
                <a:latin typeface="Greycliff CF"/>
              </a:rPr>
              <a:t>+15000</a:t>
            </a:r>
            <a:endParaRPr lang="en-GB" sz="2400">
              <a:solidFill>
                <a:schemeClr val="bg1"/>
              </a:solidFill>
              <a:latin typeface="Greycliff CF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465295-6703-434C-8BD9-8E5B3A0C3DEB}"/>
              </a:ext>
            </a:extLst>
          </p:cNvPr>
          <p:cNvSpPr txBox="1"/>
          <p:nvPr/>
        </p:nvSpPr>
        <p:spPr>
          <a:xfrm>
            <a:off x="1382245" y="4669103"/>
            <a:ext cx="12842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400">
                <a:solidFill>
                  <a:schemeClr val="bg1"/>
                </a:solidFill>
                <a:latin typeface="Greycliff CF"/>
              </a:rPr>
              <a:t>+5000</a:t>
            </a:r>
            <a:endParaRPr lang="en-GB" sz="2400">
              <a:solidFill>
                <a:schemeClr val="bg1"/>
              </a:solidFill>
              <a:latin typeface="Greycliff CF" pitchFamily="2" charset="77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D2579B2B-23D4-4B98-960B-A180DB3CF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028" y="2381250"/>
            <a:ext cx="2095500" cy="2095500"/>
          </a:xfrm>
          <a:prstGeom prst="rect">
            <a:avLst/>
          </a:prstGeom>
        </p:spPr>
      </p:pic>
      <p:pic>
        <p:nvPicPr>
          <p:cNvPr id="8" name="Picture 15">
            <a:extLst>
              <a:ext uri="{FF2B5EF4-FFF2-40B4-BE49-F238E27FC236}">
                <a16:creationId xmlns:a16="http://schemas.microsoft.com/office/drawing/2014/main" id="{FA7377F3-EA45-40A2-AA78-DB7279BCE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250" y="2381250"/>
            <a:ext cx="2095500" cy="2095500"/>
          </a:xfrm>
          <a:prstGeom prst="rect">
            <a:avLst/>
          </a:prstGeom>
        </p:spPr>
      </p:pic>
      <p:sp>
        <p:nvSpPr>
          <p:cNvPr id="17" name="Platshållare för text 16">
            <a:extLst>
              <a:ext uri="{FF2B5EF4-FFF2-40B4-BE49-F238E27FC236}">
                <a16:creationId xmlns:a16="http://schemas.microsoft.com/office/drawing/2014/main" id="{EC76E02D-F542-4B8B-A286-375589996B57}"/>
              </a:ext>
            </a:extLst>
          </p:cNvPr>
          <p:cNvSpPr txBox="1">
            <a:spLocks/>
          </p:cNvSpPr>
          <p:nvPr/>
        </p:nvSpPr>
        <p:spPr>
          <a:xfrm>
            <a:off x="617064" y="1440569"/>
            <a:ext cx="4079827" cy="13713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reycliff CF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reycliff CF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reycliff CF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reycliff CF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reycliff CF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chemeClr val="accent1"/>
                </a:solidFill>
                <a:latin typeface="Greycliff CF"/>
              </a:rPr>
              <a:t>* Initially aggregated from two pretrained models of 195000 episode count each of only purple and red mines separately</a:t>
            </a:r>
            <a:endParaRPr lang="en-US" err="1">
              <a:solidFill>
                <a:schemeClr val="accent1"/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C8F17EF-3F99-4081-802D-EDC3CFBE22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6424" y="2381250"/>
            <a:ext cx="2095500" cy="2095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85CCFE-0140-45E9-BD17-5E398FC2007B}"/>
              </a:ext>
            </a:extLst>
          </p:cNvPr>
          <p:cNvSpPr txBox="1"/>
          <p:nvPr/>
        </p:nvSpPr>
        <p:spPr>
          <a:xfrm>
            <a:off x="9489420" y="4669102"/>
            <a:ext cx="142364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solidFill>
                  <a:schemeClr val="bg1"/>
                </a:solidFill>
                <a:latin typeface="Greycliff CF"/>
              </a:rPr>
              <a:t>+25000</a:t>
            </a:r>
            <a:endParaRPr lang="en-GB" sz="2400">
              <a:solidFill>
                <a:schemeClr val="bg1"/>
              </a:solidFill>
              <a:latin typeface="Greycliff CF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1045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1192C137-D4CB-1C4A-A265-701C3AB589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3897" y="1828801"/>
            <a:ext cx="3073040" cy="1709668"/>
          </a:xfrm>
        </p:spPr>
        <p:txBody>
          <a:bodyPr>
            <a:normAutofit/>
          </a:bodyPr>
          <a:lstStyle/>
          <a:p>
            <a:r>
              <a:rPr lang="en-US">
                <a:latin typeface="Greycliff CF Heavy"/>
              </a:rPr>
              <a:t>Federated reinforcement learning</a:t>
            </a:r>
            <a:endParaRPr lang="en-US"/>
          </a:p>
        </p:txBody>
      </p:sp>
      <p:sp>
        <p:nvSpPr>
          <p:cNvPr id="5" name="Underrubrik 4">
            <a:extLst>
              <a:ext uri="{FF2B5EF4-FFF2-40B4-BE49-F238E27FC236}">
                <a16:creationId xmlns:a16="http://schemas.microsoft.com/office/drawing/2014/main" id="{3390E30F-698A-6045-A405-9B0FF8046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3897" y="3716594"/>
            <a:ext cx="2880000" cy="16034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Greycliff CF"/>
              </a:rPr>
              <a:t>Federated reinforcement learning works in a research setting</a:t>
            </a:r>
          </a:p>
        </p:txBody>
      </p:sp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C3B28348-0A5D-3C41-BBB3-69DE4525E8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45880" y="3716626"/>
            <a:ext cx="2880000" cy="1603656"/>
          </a:xfrm>
        </p:spPr>
        <p:txBody>
          <a:bodyPr>
            <a:normAutofit fontScale="92500"/>
          </a:bodyPr>
          <a:lstStyle/>
          <a:p>
            <a:r>
              <a:rPr lang="en-US">
                <a:latin typeface="Greycliff CF"/>
              </a:rPr>
              <a:t>Aggregation of multiple models with differing policies results in a joint policy</a:t>
            </a: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7319F95D-0B9A-734A-9D7D-C1CF3BE194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45742" y="1828801"/>
            <a:ext cx="2880000" cy="1709668"/>
          </a:xfrm>
        </p:spPr>
        <p:txBody>
          <a:bodyPr>
            <a:normAutofit/>
          </a:bodyPr>
          <a:lstStyle/>
          <a:p>
            <a:r>
              <a:rPr lang="en-US">
                <a:latin typeface="Greycliff CF Heavy"/>
              </a:rPr>
              <a:t>Transfer</a:t>
            </a:r>
            <a:br>
              <a:rPr lang="en-US">
                <a:latin typeface="Greycliff CF Heavy"/>
              </a:rPr>
            </a:br>
            <a:r>
              <a:rPr lang="en-US">
                <a:latin typeface="Greycliff CF Heavy"/>
              </a:rPr>
              <a:t>learning</a:t>
            </a:r>
            <a:endParaRPr lang="en-US" b="0">
              <a:latin typeface="Greycliff CF Heavy"/>
            </a:endParaRPr>
          </a:p>
        </p:txBody>
      </p:sp>
      <p:sp>
        <p:nvSpPr>
          <p:cNvPr id="8" name="Platshållare för text 7">
            <a:extLst>
              <a:ext uri="{FF2B5EF4-FFF2-40B4-BE49-F238E27FC236}">
                <a16:creationId xmlns:a16="http://schemas.microsoft.com/office/drawing/2014/main" id="{F834C77C-B4FE-6B48-ACAB-28B1E3B3B6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62727" y="1828801"/>
            <a:ext cx="2880000" cy="1709668"/>
          </a:xfrm>
        </p:spPr>
        <p:txBody>
          <a:bodyPr>
            <a:normAutofit/>
          </a:bodyPr>
          <a:lstStyle/>
          <a:p>
            <a:r>
              <a:rPr lang="en-US">
                <a:latin typeface="Greycliff CF Heavy"/>
              </a:rPr>
              <a:t>Late Aggregation of models </a:t>
            </a:r>
            <a:endParaRPr lang="en-US"/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F513F6AC-596D-574C-921E-24949FCA3F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62999" y="3716604"/>
            <a:ext cx="2880000" cy="160353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latin typeface="Greycliff CF"/>
              </a:rPr>
              <a:t>Aggregating</a:t>
            </a:r>
            <a:br>
              <a:rPr lang="en-US">
                <a:latin typeface="Greycliff CF"/>
              </a:rPr>
            </a:br>
            <a:r>
              <a:rPr lang="en-US">
                <a:latin typeface="Greycliff CF"/>
              </a:rPr>
              <a:t>pretrained models accelerates learning in new environments</a:t>
            </a:r>
            <a:endParaRPr lang="en-US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47EBB88C-BC53-524F-A845-43DDCE049C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9711" y="1019647"/>
            <a:ext cx="3336966" cy="557212"/>
          </a:xfrm>
        </p:spPr>
        <p:txBody>
          <a:bodyPr>
            <a:noAutofit/>
          </a:bodyPr>
          <a:lstStyle/>
          <a:p>
            <a:r>
              <a:rPr lang="en-US">
                <a:latin typeface="Greycliff CF Heavy"/>
              </a:rPr>
              <a:t>Conclusions:</a:t>
            </a:r>
            <a:endParaRPr lang="en-US"/>
          </a:p>
        </p:txBody>
      </p:sp>
      <p:sp>
        <p:nvSpPr>
          <p:cNvPr id="16" name="textruta 15">
            <a:extLst>
              <a:ext uri="{FF2B5EF4-FFF2-40B4-BE49-F238E27FC236}">
                <a16:creationId xmlns:a16="http://schemas.microsoft.com/office/drawing/2014/main" id="{0CF5818F-77B8-1B4E-9BAB-0F01FD4FB9D5}"/>
              </a:ext>
            </a:extLst>
          </p:cNvPr>
          <p:cNvSpPr txBox="1"/>
          <p:nvPr/>
        </p:nvSpPr>
        <p:spPr>
          <a:xfrm>
            <a:off x="12290612" y="0"/>
            <a:ext cx="2151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200"/>
              </a:spcBef>
            </a:pPr>
            <a:r>
              <a:rPr lang="en-US" sz="1600" b="1">
                <a:solidFill>
                  <a:schemeClr val="bg1"/>
                </a:solidFill>
                <a:latin typeface="Greycliff CF" pitchFamily="2" charset="77"/>
              </a:rPr>
              <a:t>Layout: Three bullets colored background</a:t>
            </a:r>
          </a:p>
        </p:txBody>
      </p:sp>
    </p:spTree>
    <p:extLst>
      <p:ext uri="{BB962C8B-B14F-4D97-AF65-F5344CB8AC3E}">
        <p14:creationId xmlns:p14="http://schemas.microsoft.com/office/powerpoint/2010/main" val="3602808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92FEE-A499-4D70-A6BC-B398CEFB1F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Greycliff CF Heavy"/>
              </a:rPr>
              <a:t>Further research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69AF70-E29C-403E-BAC8-BF53E15044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5082" y="2217421"/>
            <a:ext cx="8466999" cy="33882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GB">
                <a:latin typeface="Greycliff CF"/>
              </a:rPr>
              <a:t>Have agents compete and learn from each other in the same environment</a:t>
            </a:r>
            <a:endParaRPr lang="en-US">
              <a:latin typeface="Greycliff CF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GB">
                <a:latin typeface="Greycliff CF"/>
              </a:rPr>
              <a:t>Apply different epsilon greedy policies for a network of federated snakes to see if we can accelerate training</a:t>
            </a:r>
            <a:endParaRPr lang="en-US">
              <a:latin typeface="Greycliff CF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GB"/>
              <a:t>Append rules to the game (tiles)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996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llips 13">
            <a:extLst>
              <a:ext uri="{FF2B5EF4-FFF2-40B4-BE49-F238E27FC236}">
                <a16:creationId xmlns:a16="http://schemas.microsoft.com/office/drawing/2014/main" id="{D1477762-1DCF-A746-9944-68B26404CB5B}"/>
              </a:ext>
            </a:extLst>
          </p:cNvPr>
          <p:cNvSpPr/>
          <p:nvPr/>
        </p:nvSpPr>
        <p:spPr>
          <a:xfrm>
            <a:off x="838200" y="2383811"/>
            <a:ext cx="1400031" cy="140003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 i="0">
              <a:solidFill>
                <a:schemeClr val="bg1"/>
              </a:solidFill>
              <a:latin typeface="Greycliff CF" pitchFamily="2" charset="77"/>
            </a:endParaRPr>
          </a:p>
        </p:txBody>
      </p:sp>
      <p:sp>
        <p:nvSpPr>
          <p:cNvPr id="15" name="Ellips 14">
            <a:extLst>
              <a:ext uri="{FF2B5EF4-FFF2-40B4-BE49-F238E27FC236}">
                <a16:creationId xmlns:a16="http://schemas.microsoft.com/office/drawing/2014/main" id="{A0D6A7FC-CBF6-2845-808E-0DFDBA47BCD8}"/>
              </a:ext>
            </a:extLst>
          </p:cNvPr>
          <p:cNvSpPr/>
          <p:nvPr/>
        </p:nvSpPr>
        <p:spPr>
          <a:xfrm>
            <a:off x="4665254" y="2383811"/>
            <a:ext cx="1400031" cy="140003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 i="0">
              <a:solidFill>
                <a:schemeClr val="bg1"/>
              </a:solidFill>
              <a:latin typeface="Greycliff CF" pitchFamily="2" charset="77"/>
            </a:endParaRPr>
          </a:p>
        </p:txBody>
      </p:sp>
      <p:sp>
        <p:nvSpPr>
          <p:cNvPr id="16" name="Ellips 15">
            <a:extLst>
              <a:ext uri="{FF2B5EF4-FFF2-40B4-BE49-F238E27FC236}">
                <a16:creationId xmlns:a16="http://schemas.microsoft.com/office/drawing/2014/main" id="{7BF2E750-EF1F-B544-AA62-6CB0867D9E69}"/>
              </a:ext>
            </a:extLst>
          </p:cNvPr>
          <p:cNvSpPr/>
          <p:nvPr/>
        </p:nvSpPr>
        <p:spPr>
          <a:xfrm>
            <a:off x="8492308" y="2365616"/>
            <a:ext cx="1400031" cy="140003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 i="0">
              <a:solidFill>
                <a:schemeClr val="bg1"/>
              </a:solidFill>
              <a:latin typeface="Greycliff CF" pitchFamily="2" charset="77"/>
            </a:endParaRPr>
          </a:p>
        </p:txBody>
      </p:sp>
      <p:sp>
        <p:nvSpPr>
          <p:cNvPr id="17" name="Ellips 16">
            <a:extLst>
              <a:ext uri="{FF2B5EF4-FFF2-40B4-BE49-F238E27FC236}">
                <a16:creationId xmlns:a16="http://schemas.microsoft.com/office/drawing/2014/main" id="{0C7E5A57-0843-6F4F-AB45-B141E9FA2E60}"/>
              </a:ext>
            </a:extLst>
          </p:cNvPr>
          <p:cNvSpPr/>
          <p:nvPr/>
        </p:nvSpPr>
        <p:spPr>
          <a:xfrm>
            <a:off x="838200" y="4253555"/>
            <a:ext cx="1400031" cy="140003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 i="0">
              <a:solidFill>
                <a:schemeClr val="bg1"/>
              </a:solidFill>
              <a:latin typeface="Greycliff CF" pitchFamily="2" charset="77"/>
            </a:endParaRPr>
          </a:p>
        </p:txBody>
      </p:sp>
      <p:sp>
        <p:nvSpPr>
          <p:cNvPr id="12" name="Google Shape;141;p1">
            <a:extLst>
              <a:ext uri="{FF2B5EF4-FFF2-40B4-BE49-F238E27FC236}">
                <a16:creationId xmlns:a16="http://schemas.microsoft.com/office/drawing/2014/main" id="{5DB2DCD7-BE71-BF4A-93CB-BE95AF833765}"/>
              </a:ext>
            </a:extLst>
          </p:cNvPr>
          <p:cNvSpPr txBox="1">
            <a:spLocks/>
          </p:cNvSpPr>
          <p:nvPr/>
        </p:nvSpPr>
        <p:spPr>
          <a:xfrm>
            <a:off x="838200" y="703359"/>
            <a:ext cx="8201034" cy="8348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000" tIns="43200" rIns="90000" bIns="432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sv-SE" sz="2800" b="0" i="0" kern="1200" dirty="0">
                <a:solidFill>
                  <a:schemeClr val="tx1"/>
                </a:solidFill>
                <a:latin typeface="Greycliff CF Heavy" pitchFamily="2" charset="77"/>
                <a:ea typeface="+mn-ea"/>
                <a:cs typeface="+mn-cs"/>
              </a:defRPr>
            </a:lvl1pPr>
          </a:lstStyle>
          <a:p>
            <a:pPr>
              <a:buClrTx/>
              <a:buFontTx/>
            </a:pPr>
            <a:r>
              <a:rPr lang="en-US" sz="4000">
                <a:solidFill>
                  <a:schemeClr val="accent1"/>
                </a:solidFill>
                <a:latin typeface="Greycliff CF Heavy"/>
              </a:rPr>
              <a:t>We will show a quick overview of:</a:t>
            </a:r>
            <a:endParaRPr lang="en-US" sz="4000">
              <a:solidFill>
                <a:schemeClr val="accent1"/>
              </a:solidFill>
            </a:endParaRPr>
          </a:p>
        </p:txBody>
      </p:sp>
      <p:sp>
        <p:nvSpPr>
          <p:cNvPr id="38" name="Rubrik 1">
            <a:extLst>
              <a:ext uri="{FF2B5EF4-FFF2-40B4-BE49-F238E27FC236}">
                <a16:creationId xmlns:a16="http://schemas.microsoft.com/office/drawing/2014/main" id="{D5842D61-F985-CC40-95BC-E6A112B9EE87}"/>
              </a:ext>
            </a:extLst>
          </p:cNvPr>
          <p:cNvSpPr txBox="1">
            <a:spLocks/>
          </p:cNvSpPr>
          <p:nvPr/>
        </p:nvSpPr>
        <p:spPr>
          <a:xfrm>
            <a:off x="1111153" y="2669933"/>
            <a:ext cx="3094307" cy="8232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sv-SE" sz="2800" b="0" i="0" kern="1200" dirty="0">
                <a:solidFill>
                  <a:schemeClr val="tx1"/>
                </a:solidFill>
                <a:latin typeface="Greycliff CF Heavy" pitchFamily="2" charset="77"/>
                <a:ea typeface="+mn-ea"/>
                <a:cs typeface="+mn-cs"/>
              </a:defRPr>
            </a:lvl1pPr>
          </a:lstStyle>
          <a:p>
            <a:r>
              <a:rPr lang="en-US">
                <a:latin typeface="Greycliff CF"/>
              </a:rPr>
              <a:t>Reinforcement learning</a:t>
            </a:r>
          </a:p>
        </p:txBody>
      </p:sp>
      <p:sp>
        <p:nvSpPr>
          <p:cNvPr id="39" name="Platshållare för text 4">
            <a:extLst>
              <a:ext uri="{FF2B5EF4-FFF2-40B4-BE49-F238E27FC236}">
                <a16:creationId xmlns:a16="http://schemas.microsoft.com/office/drawing/2014/main" id="{284F32F4-84D9-F144-90DD-235198653B97}"/>
              </a:ext>
            </a:extLst>
          </p:cNvPr>
          <p:cNvSpPr txBox="1">
            <a:spLocks/>
          </p:cNvSpPr>
          <p:nvPr/>
        </p:nvSpPr>
        <p:spPr>
          <a:xfrm>
            <a:off x="4958276" y="2669933"/>
            <a:ext cx="3094307" cy="8232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i="0" kern="1200">
                <a:solidFill>
                  <a:schemeClr val="tx1"/>
                </a:solidFill>
                <a:latin typeface="Greycliff CF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reycliff CF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reycliff CF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reycliff CF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reycliff CF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latin typeface="Greycliff CF"/>
              </a:rPr>
              <a:t>Federated Learning</a:t>
            </a:r>
            <a:endParaRPr lang="en-US"/>
          </a:p>
        </p:txBody>
      </p:sp>
      <p:sp>
        <p:nvSpPr>
          <p:cNvPr id="40" name="Platshållare för text 5">
            <a:extLst>
              <a:ext uri="{FF2B5EF4-FFF2-40B4-BE49-F238E27FC236}">
                <a16:creationId xmlns:a16="http://schemas.microsoft.com/office/drawing/2014/main" id="{46D82EC8-6F10-E440-8113-6C412D15E414}"/>
              </a:ext>
            </a:extLst>
          </p:cNvPr>
          <p:cNvSpPr txBox="1">
            <a:spLocks/>
          </p:cNvSpPr>
          <p:nvPr/>
        </p:nvSpPr>
        <p:spPr>
          <a:xfrm>
            <a:off x="8805399" y="2691151"/>
            <a:ext cx="3094307" cy="8232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 i="0" kern="1200">
                <a:solidFill>
                  <a:schemeClr val="tx1"/>
                </a:solidFill>
                <a:latin typeface="Greycliff CF Heavy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reycliff CF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reycliff CF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reycliff CF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reycliff CF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latin typeface="Greycliff CF"/>
              </a:rPr>
              <a:t>How they are combined in practice</a:t>
            </a:r>
            <a:endParaRPr lang="en-US"/>
          </a:p>
        </p:txBody>
      </p:sp>
      <p:sp>
        <p:nvSpPr>
          <p:cNvPr id="41" name="Platshållare för text 7">
            <a:extLst>
              <a:ext uri="{FF2B5EF4-FFF2-40B4-BE49-F238E27FC236}">
                <a16:creationId xmlns:a16="http://schemas.microsoft.com/office/drawing/2014/main" id="{71AFDCCD-991A-5445-BB53-EEA071970CFA}"/>
              </a:ext>
            </a:extLst>
          </p:cNvPr>
          <p:cNvSpPr txBox="1">
            <a:spLocks/>
          </p:cNvSpPr>
          <p:nvPr/>
        </p:nvSpPr>
        <p:spPr>
          <a:xfrm>
            <a:off x="1111422" y="4536126"/>
            <a:ext cx="3094038" cy="8348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i="0" kern="1200">
                <a:solidFill>
                  <a:schemeClr val="tx1"/>
                </a:solidFill>
                <a:latin typeface="Greycliff CF Heavy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reycliff CF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reycliff CF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reycliff CF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reycliff CF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latin typeface="Greycliff CF"/>
              </a:rPr>
              <a:t>Our objective</a:t>
            </a:r>
            <a:endParaRPr lang="en-US"/>
          </a:p>
        </p:txBody>
      </p:sp>
      <p:sp>
        <p:nvSpPr>
          <p:cNvPr id="43" name="textruta 42">
            <a:extLst>
              <a:ext uri="{FF2B5EF4-FFF2-40B4-BE49-F238E27FC236}">
                <a16:creationId xmlns:a16="http://schemas.microsoft.com/office/drawing/2014/main" id="{BF02DEE5-1362-8746-81CF-D4BBCF9ED170}"/>
              </a:ext>
            </a:extLst>
          </p:cNvPr>
          <p:cNvSpPr txBox="1"/>
          <p:nvPr/>
        </p:nvSpPr>
        <p:spPr>
          <a:xfrm>
            <a:off x="12290612" y="0"/>
            <a:ext cx="21515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200"/>
              </a:spcBef>
            </a:pPr>
            <a:r>
              <a:rPr lang="en-US" sz="1600">
                <a:solidFill>
                  <a:schemeClr val="bg1"/>
                </a:solidFill>
                <a:latin typeface="Greycliff CF" pitchFamily="2" charset="77"/>
              </a:rPr>
              <a:t>Use layouts for structure and margins – even if you do something different. This layout is based on “Five – six bullets”</a:t>
            </a:r>
          </a:p>
          <a:p>
            <a:pPr algn="l">
              <a:spcBef>
                <a:spcPts val="1200"/>
              </a:spcBef>
            </a:pPr>
            <a:endParaRPr lang="en-US" sz="1600">
              <a:solidFill>
                <a:schemeClr val="bg1"/>
              </a:solidFill>
              <a:latin typeface="Greycliff CF" pitchFamily="2" charset="77"/>
            </a:endParaRPr>
          </a:p>
          <a:p>
            <a:pPr algn="l">
              <a:spcBef>
                <a:spcPts val="1200"/>
              </a:spcBef>
            </a:pPr>
            <a:r>
              <a:rPr lang="en-US" sz="1600" b="1">
                <a:solidFill>
                  <a:schemeClr val="bg1"/>
                </a:solidFill>
                <a:latin typeface="Greycliff CF" pitchFamily="2" charset="77"/>
              </a:rPr>
              <a:t>Layout: Five – six bullets</a:t>
            </a:r>
          </a:p>
        </p:txBody>
      </p:sp>
    </p:spTree>
    <p:extLst>
      <p:ext uri="{BB962C8B-B14F-4D97-AF65-F5344CB8AC3E}">
        <p14:creationId xmlns:p14="http://schemas.microsoft.com/office/powerpoint/2010/main" val="3137767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5">
            <a:extLst>
              <a:ext uri="{FF2B5EF4-FFF2-40B4-BE49-F238E27FC236}">
                <a16:creationId xmlns:a16="http://schemas.microsoft.com/office/drawing/2014/main" id="{30C1B359-7A7B-43C2-8B98-83E49ED05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64" y="-1894"/>
            <a:ext cx="12242222" cy="3112402"/>
          </a:xfrm>
          <a:prstGeom prst="rect">
            <a:avLst/>
          </a:prstGeom>
        </p:spPr>
      </p:pic>
      <p:sp>
        <p:nvSpPr>
          <p:cNvPr id="141" name="Google Shape;141;p1"/>
          <p:cNvSpPr txBox="1">
            <a:spLocks noGrp="1"/>
          </p:cNvSpPr>
          <p:nvPr>
            <p:ph type="ctrTitle"/>
          </p:nvPr>
        </p:nvSpPr>
        <p:spPr>
          <a:xfrm>
            <a:off x="701041" y="352260"/>
            <a:ext cx="8290560" cy="2170545"/>
          </a:xfrm>
          <a:noFill/>
          <a:ln>
            <a:noFill/>
          </a:ln>
        </p:spPr>
        <p:txBody>
          <a:bodyPr spcFirstLastPara="1" wrap="square" lIns="90000" tIns="43200" rIns="90000" bIns="43200" anchor="b" anchorCtr="0">
            <a:noAutofit/>
          </a:bodyPr>
          <a:lstStyle/>
          <a:p>
            <a:r>
              <a:rPr lang="en-US">
                <a:latin typeface="Greycliff CF Heavy"/>
              </a:rPr>
              <a:t>Reinforcement Learning</a:t>
            </a:r>
            <a:endParaRPr lang="en-US"/>
          </a:p>
        </p:txBody>
      </p:sp>
      <p:sp>
        <p:nvSpPr>
          <p:cNvPr id="9" name="textruta 8">
            <a:extLst>
              <a:ext uri="{FF2B5EF4-FFF2-40B4-BE49-F238E27FC236}">
                <a16:creationId xmlns:a16="http://schemas.microsoft.com/office/drawing/2014/main" id="{732BD873-EAB9-0942-8E62-4CD80C53EEE9}"/>
              </a:ext>
            </a:extLst>
          </p:cNvPr>
          <p:cNvSpPr txBox="1"/>
          <p:nvPr/>
        </p:nvSpPr>
        <p:spPr>
          <a:xfrm>
            <a:off x="12290612" y="0"/>
            <a:ext cx="215152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200"/>
              </a:spcBef>
            </a:pPr>
            <a:r>
              <a:rPr lang="en-US" sz="1600">
                <a:solidFill>
                  <a:schemeClr val="bg1"/>
                </a:solidFill>
                <a:latin typeface="Greycliff CF" pitchFamily="2" charset="77"/>
              </a:rPr>
              <a:t>Place suitable background image on dark background. </a:t>
            </a:r>
          </a:p>
          <a:p>
            <a:pPr algn="l">
              <a:spcBef>
                <a:spcPts val="1200"/>
              </a:spcBef>
            </a:pPr>
            <a:r>
              <a:rPr lang="en-US" sz="1600">
                <a:solidFill>
                  <a:schemeClr val="bg1"/>
                </a:solidFill>
                <a:latin typeface="Greycliff CF" pitchFamily="2" charset="77"/>
              </a:rPr>
              <a:t>Set image transparency to allow for white text if possible (in this example 20%).</a:t>
            </a:r>
          </a:p>
          <a:p>
            <a:pPr algn="l">
              <a:spcBef>
                <a:spcPts val="1200"/>
              </a:spcBef>
            </a:pPr>
            <a:r>
              <a:rPr lang="en-US" sz="1600">
                <a:solidFill>
                  <a:schemeClr val="bg1"/>
                </a:solidFill>
                <a:latin typeface="Greycliff CF" pitchFamily="2" charset="77"/>
              </a:rPr>
              <a:t>Let yellow logo be on top. Shift for dark logo if image is light (dark logo lies behind yellow in this slide).</a:t>
            </a:r>
          </a:p>
          <a:p>
            <a:pPr algn="l">
              <a:spcBef>
                <a:spcPts val="1200"/>
              </a:spcBef>
            </a:pPr>
            <a:endParaRPr lang="en-US" sz="1600">
              <a:solidFill>
                <a:schemeClr val="bg1"/>
              </a:solidFill>
              <a:latin typeface="Greycliff CF" pitchFamily="2" charset="77"/>
            </a:endParaRPr>
          </a:p>
          <a:p>
            <a:pPr algn="l">
              <a:spcBef>
                <a:spcPts val="1200"/>
              </a:spcBef>
            </a:pPr>
            <a:r>
              <a:rPr lang="en-US" sz="1600" b="1">
                <a:solidFill>
                  <a:schemeClr val="bg1"/>
                </a:solidFill>
                <a:latin typeface="Greycliff CF" pitchFamily="2" charset="77"/>
              </a:rPr>
              <a:t>Layout: Header</a:t>
            </a:r>
          </a:p>
        </p:txBody>
      </p:sp>
      <p:pic>
        <p:nvPicPr>
          <p:cNvPr id="11" name="Picture 11" descr="Diagram&#10;&#10;Description automatically generated">
            <a:extLst>
              <a:ext uri="{FF2B5EF4-FFF2-40B4-BE49-F238E27FC236}">
                <a16:creationId xmlns:a16="http://schemas.microsoft.com/office/drawing/2014/main" id="{EE2A9BE6-1AD6-4FA9-A89E-7ABB461B1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186" y="3105738"/>
            <a:ext cx="8006316" cy="3095997"/>
          </a:xfrm>
          <a:prstGeom prst="rect">
            <a:avLst/>
          </a:prstGeom>
        </p:spPr>
      </p:pic>
      <p:pic>
        <p:nvPicPr>
          <p:cNvPr id="4" name="Bildobjekt 3" descr="En bild som visar ritning&#10;&#10;Automatiskt genererad beskrivning">
            <a:extLst>
              <a:ext uri="{FF2B5EF4-FFF2-40B4-BE49-F238E27FC236}">
                <a16:creationId xmlns:a16="http://schemas.microsoft.com/office/drawing/2014/main" id="{1990FE0D-F5D4-4D1E-969E-B2972BB989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0357" y="351477"/>
            <a:ext cx="763443" cy="763443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EB72CC-7ADC-4779-AC9C-E2C20B8A5107}"/>
              </a:ext>
            </a:extLst>
          </p:cNvPr>
          <p:cNvSpPr txBox="1"/>
          <p:nvPr/>
        </p:nvSpPr>
        <p:spPr>
          <a:xfrm>
            <a:off x="8773632" y="2801679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2400">
              <a:solidFill>
                <a:schemeClr val="bg1"/>
              </a:solidFill>
              <a:latin typeface="Greycliff CF"/>
            </a:endParaRPr>
          </a:p>
        </p:txBody>
      </p:sp>
    </p:spTree>
    <p:extLst>
      <p:ext uri="{BB962C8B-B14F-4D97-AF65-F5344CB8AC3E}">
        <p14:creationId xmlns:p14="http://schemas.microsoft.com/office/powerpoint/2010/main" val="312695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ruta 8">
            <a:extLst>
              <a:ext uri="{FF2B5EF4-FFF2-40B4-BE49-F238E27FC236}">
                <a16:creationId xmlns:a16="http://schemas.microsoft.com/office/drawing/2014/main" id="{732BD873-EAB9-0942-8E62-4CD80C53EEE9}"/>
              </a:ext>
            </a:extLst>
          </p:cNvPr>
          <p:cNvSpPr txBox="1"/>
          <p:nvPr/>
        </p:nvSpPr>
        <p:spPr>
          <a:xfrm>
            <a:off x="12290612" y="0"/>
            <a:ext cx="215152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200"/>
              </a:spcBef>
            </a:pPr>
            <a:r>
              <a:rPr lang="en-US" sz="1600">
                <a:solidFill>
                  <a:schemeClr val="bg1"/>
                </a:solidFill>
                <a:latin typeface="Greycliff CF" pitchFamily="2" charset="77"/>
              </a:rPr>
              <a:t>Place suitable background image on dark background. </a:t>
            </a:r>
          </a:p>
          <a:p>
            <a:pPr algn="l">
              <a:spcBef>
                <a:spcPts val="1200"/>
              </a:spcBef>
            </a:pPr>
            <a:r>
              <a:rPr lang="en-US" sz="1600">
                <a:solidFill>
                  <a:schemeClr val="bg1"/>
                </a:solidFill>
                <a:latin typeface="Greycliff CF" pitchFamily="2" charset="77"/>
              </a:rPr>
              <a:t>Set image transparency to allow for white text if possible (in this example 20%).</a:t>
            </a:r>
          </a:p>
          <a:p>
            <a:pPr algn="l">
              <a:spcBef>
                <a:spcPts val="1200"/>
              </a:spcBef>
            </a:pPr>
            <a:r>
              <a:rPr lang="en-US" sz="1600">
                <a:solidFill>
                  <a:schemeClr val="bg1"/>
                </a:solidFill>
                <a:latin typeface="Greycliff CF" pitchFamily="2" charset="77"/>
              </a:rPr>
              <a:t>Let yellow logo be on top. Shift for dark logo if image is light (dark logo lies behind yellow in this slide).</a:t>
            </a:r>
          </a:p>
          <a:p>
            <a:pPr algn="l">
              <a:spcBef>
                <a:spcPts val="1200"/>
              </a:spcBef>
            </a:pPr>
            <a:endParaRPr lang="en-US" sz="1600">
              <a:solidFill>
                <a:schemeClr val="bg1"/>
              </a:solidFill>
              <a:latin typeface="Greycliff CF" pitchFamily="2" charset="77"/>
            </a:endParaRPr>
          </a:p>
          <a:p>
            <a:pPr algn="l">
              <a:spcBef>
                <a:spcPts val="1200"/>
              </a:spcBef>
            </a:pPr>
            <a:r>
              <a:rPr lang="en-US" sz="1600" b="1">
                <a:solidFill>
                  <a:schemeClr val="bg1"/>
                </a:solidFill>
                <a:latin typeface="Greycliff CF" pitchFamily="2" charset="77"/>
              </a:rPr>
              <a:t>Layout: Header</a:t>
            </a:r>
          </a:p>
        </p:txBody>
      </p:sp>
      <p:pic>
        <p:nvPicPr>
          <p:cNvPr id="3" name="Bildobjekt 2" descr="En bild som visar tänd, tecken, mörk, stor&#10;&#10;Automatiskt genererad beskrivning">
            <a:extLst>
              <a:ext uri="{FF2B5EF4-FFF2-40B4-BE49-F238E27FC236}">
                <a16:creationId xmlns:a16="http://schemas.microsoft.com/office/drawing/2014/main" id="{25C614A8-1F7D-4858-BF0D-CFC1F00B0F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8092" y="347396"/>
            <a:ext cx="765708" cy="7657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F1BA38-2AC3-45E4-A0BB-60ADA8B66EE2}"/>
              </a:ext>
            </a:extLst>
          </p:cNvPr>
          <p:cNvSpPr txBox="1"/>
          <p:nvPr/>
        </p:nvSpPr>
        <p:spPr>
          <a:xfrm>
            <a:off x="9351750" y="630676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6" name="Google Shape;141;p1">
            <a:extLst>
              <a:ext uri="{FF2B5EF4-FFF2-40B4-BE49-F238E27FC236}">
                <a16:creationId xmlns:a16="http://schemas.microsoft.com/office/drawing/2014/main" id="{3E38BC09-D26A-492F-B8E2-F6C2CE7C6691}"/>
              </a:ext>
            </a:extLst>
          </p:cNvPr>
          <p:cNvSpPr txBox="1">
            <a:spLocks/>
          </p:cNvSpPr>
          <p:nvPr/>
        </p:nvSpPr>
        <p:spPr>
          <a:xfrm>
            <a:off x="701041" y="352260"/>
            <a:ext cx="8290560" cy="2170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3200" rIns="90000" bIns="432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Greycliff CF Heavy" pitchFamily="2" charset="77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reycliff CF Heavy"/>
              </a:rPr>
              <a:t>Federated Learning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21" name="Google Shape;162;p65" descr="Database with solid fill">
            <a:extLst>
              <a:ext uri="{FF2B5EF4-FFF2-40B4-BE49-F238E27FC236}">
                <a16:creationId xmlns:a16="http://schemas.microsoft.com/office/drawing/2014/main" id="{EB7F6F6B-5CAA-488A-8F45-881774A3621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1361" y="5281293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63;p65" descr="Syncing cloud with solid fill">
            <a:extLst>
              <a:ext uri="{FF2B5EF4-FFF2-40B4-BE49-F238E27FC236}">
                <a16:creationId xmlns:a16="http://schemas.microsoft.com/office/drawing/2014/main" id="{BAAE2B3C-6BA3-48DE-8F6D-9FC077CABCF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13601" y="2563765"/>
            <a:ext cx="1586559" cy="1586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164;p65" descr="Database with solid fill">
            <a:extLst>
              <a:ext uri="{FF2B5EF4-FFF2-40B4-BE49-F238E27FC236}">
                <a16:creationId xmlns:a16="http://schemas.microsoft.com/office/drawing/2014/main" id="{CA9565D2-B5F9-42DA-AFB5-5467201188C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88108" y="5281293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165;p65" descr="Database with solid fill">
            <a:extLst>
              <a:ext uri="{FF2B5EF4-FFF2-40B4-BE49-F238E27FC236}">
                <a16:creationId xmlns:a16="http://schemas.microsoft.com/office/drawing/2014/main" id="{42D10E5D-81AF-4252-9FD2-D026B9C7F54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85101" y="5266401"/>
            <a:ext cx="914400" cy="91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" name="Google Shape;166;p65">
            <a:extLst>
              <a:ext uri="{FF2B5EF4-FFF2-40B4-BE49-F238E27FC236}">
                <a16:creationId xmlns:a16="http://schemas.microsoft.com/office/drawing/2014/main" id="{854841B4-BE78-47BE-829C-99F2215872BA}"/>
              </a:ext>
            </a:extLst>
          </p:cNvPr>
          <p:cNvCxnSpPr>
            <a:stCxn id="162" idx="0"/>
            <a:endCxn id="163" idx="1"/>
          </p:cNvCxnSpPr>
          <p:nvPr/>
        </p:nvCxnSpPr>
        <p:spPr>
          <a:xfrm rot="16200000">
            <a:off x="1043911" y="3511743"/>
            <a:ext cx="1924200" cy="1614900"/>
          </a:xfrm>
          <a:prstGeom prst="bentConnector2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6" name="Google Shape;167;p65">
            <a:extLst>
              <a:ext uri="{FF2B5EF4-FFF2-40B4-BE49-F238E27FC236}">
                <a16:creationId xmlns:a16="http://schemas.microsoft.com/office/drawing/2014/main" id="{70B0AC85-E6F4-40C0-889B-44951EE7B9D4}"/>
              </a:ext>
            </a:extLst>
          </p:cNvPr>
          <p:cNvCxnSpPr>
            <a:stCxn id="164" idx="0"/>
          </p:cNvCxnSpPr>
          <p:nvPr/>
        </p:nvCxnSpPr>
        <p:spPr>
          <a:xfrm rot="16200000">
            <a:off x="1693158" y="4160943"/>
            <a:ext cx="1672500" cy="568200"/>
          </a:xfrm>
          <a:prstGeom prst="bentConnector3">
            <a:avLst>
              <a:gd name="adj1" fmla="val 99993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7" name="Google Shape;168;p65">
            <a:extLst>
              <a:ext uri="{FF2B5EF4-FFF2-40B4-BE49-F238E27FC236}">
                <a16:creationId xmlns:a16="http://schemas.microsoft.com/office/drawing/2014/main" id="{3411546B-8509-419C-912B-32FF05346012}"/>
              </a:ext>
            </a:extLst>
          </p:cNvPr>
          <p:cNvCxnSpPr>
            <a:stCxn id="165" idx="0"/>
            <a:endCxn id="163" idx="3"/>
          </p:cNvCxnSpPr>
          <p:nvPr/>
        </p:nvCxnSpPr>
        <p:spPr>
          <a:xfrm rot="5400000" flipH="1">
            <a:off x="3616551" y="4140651"/>
            <a:ext cx="1909500" cy="342000"/>
          </a:xfrm>
          <a:prstGeom prst="bentConnector2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28" name="Google Shape;169;p65">
            <a:extLst>
              <a:ext uri="{FF2B5EF4-FFF2-40B4-BE49-F238E27FC236}">
                <a16:creationId xmlns:a16="http://schemas.microsoft.com/office/drawing/2014/main" id="{9508874E-718C-4922-B7ED-70FC4C83109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05523" y="5611961"/>
            <a:ext cx="294187" cy="253064"/>
          </a:xfrm>
          <a:prstGeom prst="rect">
            <a:avLst/>
          </a:prstGeom>
          <a:solidFill>
            <a:srgbClr val="E7E6E6"/>
          </a:solidFill>
          <a:ln>
            <a:noFill/>
          </a:ln>
        </p:spPr>
      </p:pic>
      <p:pic>
        <p:nvPicPr>
          <p:cNvPr id="29" name="Google Shape;170;p65">
            <a:extLst>
              <a:ext uri="{FF2B5EF4-FFF2-40B4-BE49-F238E27FC236}">
                <a16:creationId xmlns:a16="http://schemas.microsoft.com/office/drawing/2014/main" id="{73B1DE7E-79B0-45EB-A887-50380315CEB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98213" y="5611961"/>
            <a:ext cx="294187" cy="253064"/>
          </a:xfrm>
          <a:prstGeom prst="rect">
            <a:avLst/>
          </a:prstGeom>
          <a:solidFill>
            <a:srgbClr val="E7E6E6"/>
          </a:solidFill>
          <a:ln>
            <a:noFill/>
          </a:ln>
        </p:spPr>
      </p:pic>
      <p:pic>
        <p:nvPicPr>
          <p:cNvPr id="30" name="Google Shape;171;p65">
            <a:extLst>
              <a:ext uri="{FF2B5EF4-FFF2-40B4-BE49-F238E27FC236}">
                <a16:creationId xmlns:a16="http://schemas.microsoft.com/office/drawing/2014/main" id="{3D1CE700-1791-4205-87C7-F52D5429208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51467" y="5611961"/>
            <a:ext cx="294187" cy="253064"/>
          </a:xfrm>
          <a:prstGeom prst="rect">
            <a:avLst/>
          </a:prstGeom>
          <a:solidFill>
            <a:srgbClr val="E7E6E6"/>
          </a:solidFill>
          <a:ln>
            <a:noFill/>
          </a:ln>
        </p:spPr>
      </p:pic>
      <p:pic>
        <p:nvPicPr>
          <p:cNvPr id="31" name="Google Shape;172;p65">
            <a:extLst>
              <a:ext uri="{FF2B5EF4-FFF2-40B4-BE49-F238E27FC236}">
                <a16:creationId xmlns:a16="http://schemas.microsoft.com/office/drawing/2014/main" id="{7C9618E6-AAD8-41A2-875F-85D8ACC01EA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56065" y="3211099"/>
            <a:ext cx="501629" cy="431509"/>
          </a:xfrm>
          <a:prstGeom prst="rect">
            <a:avLst/>
          </a:prstGeom>
          <a:solidFill>
            <a:srgbClr val="E7E6E6"/>
          </a:solidFill>
          <a:ln>
            <a:noFill/>
          </a:ln>
        </p:spPr>
      </p:pic>
      <p:cxnSp>
        <p:nvCxnSpPr>
          <p:cNvPr id="32" name="Google Shape;173;p65">
            <a:extLst>
              <a:ext uri="{FF2B5EF4-FFF2-40B4-BE49-F238E27FC236}">
                <a16:creationId xmlns:a16="http://schemas.microsoft.com/office/drawing/2014/main" id="{02322FE5-DA47-49A3-A694-0F8816A92580}"/>
              </a:ext>
            </a:extLst>
          </p:cNvPr>
          <p:cNvCxnSpPr/>
          <p:nvPr/>
        </p:nvCxnSpPr>
        <p:spPr>
          <a:xfrm flipH="1">
            <a:off x="1345654" y="3837049"/>
            <a:ext cx="2146973" cy="1477943"/>
          </a:xfrm>
          <a:prstGeom prst="straightConnector1">
            <a:avLst/>
          </a:prstGeom>
          <a:noFill/>
          <a:ln w="19050" cap="flat" cmpd="sng">
            <a:solidFill>
              <a:srgbClr val="4472C4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3" name="Google Shape;174;p65">
            <a:extLst>
              <a:ext uri="{FF2B5EF4-FFF2-40B4-BE49-F238E27FC236}">
                <a16:creationId xmlns:a16="http://schemas.microsoft.com/office/drawing/2014/main" id="{A9590F06-71E8-4CA9-A89D-7685F9FEC952}"/>
              </a:ext>
            </a:extLst>
          </p:cNvPr>
          <p:cNvCxnSpPr/>
          <p:nvPr/>
        </p:nvCxnSpPr>
        <p:spPr>
          <a:xfrm flipH="1">
            <a:off x="2419019" y="3851509"/>
            <a:ext cx="1073608" cy="1446633"/>
          </a:xfrm>
          <a:prstGeom prst="straightConnector1">
            <a:avLst/>
          </a:prstGeom>
          <a:noFill/>
          <a:ln w="19050" cap="flat" cmpd="sng">
            <a:solidFill>
              <a:srgbClr val="4472C4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4" name="Google Shape;175;p65">
            <a:extLst>
              <a:ext uri="{FF2B5EF4-FFF2-40B4-BE49-F238E27FC236}">
                <a16:creationId xmlns:a16="http://schemas.microsoft.com/office/drawing/2014/main" id="{744E22CE-A113-4A05-B049-CDD4C9DBB6DE}"/>
              </a:ext>
            </a:extLst>
          </p:cNvPr>
          <p:cNvCxnSpPr/>
          <p:nvPr/>
        </p:nvCxnSpPr>
        <p:spPr>
          <a:xfrm>
            <a:off x="3553895" y="3862436"/>
            <a:ext cx="1280611" cy="1435706"/>
          </a:xfrm>
          <a:prstGeom prst="straightConnector1">
            <a:avLst/>
          </a:prstGeom>
          <a:noFill/>
          <a:ln w="19050" cap="flat" cmpd="sng">
            <a:solidFill>
              <a:srgbClr val="4472C4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35" name="Google Shape;176;p65" descr="Database with solid fill">
            <a:extLst>
              <a:ext uri="{FF2B5EF4-FFF2-40B4-BE49-F238E27FC236}">
                <a16:creationId xmlns:a16="http://schemas.microsoft.com/office/drawing/2014/main" id="{1E3FA4EA-86DA-46F2-8F48-E3D6AC81FE6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91579" y="502601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77;p65">
            <a:extLst>
              <a:ext uri="{FF2B5EF4-FFF2-40B4-BE49-F238E27FC236}">
                <a16:creationId xmlns:a16="http://schemas.microsoft.com/office/drawing/2014/main" id="{AFE44965-3CC3-49A2-A62A-576746957F4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01684" y="5356682"/>
            <a:ext cx="294187" cy="253064"/>
          </a:xfrm>
          <a:prstGeom prst="rect">
            <a:avLst/>
          </a:prstGeom>
          <a:solidFill>
            <a:srgbClr val="E7E6E6"/>
          </a:solidFill>
          <a:ln>
            <a:noFill/>
          </a:ln>
        </p:spPr>
      </p:pic>
      <p:pic>
        <p:nvPicPr>
          <p:cNvPr id="37" name="Google Shape;178;p65" descr="Database with solid fill">
            <a:extLst>
              <a:ext uri="{FF2B5EF4-FFF2-40B4-BE49-F238E27FC236}">
                <a16:creationId xmlns:a16="http://schemas.microsoft.com/office/drawing/2014/main" id="{988ABF61-59EE-4332-A413-52D5F9F87FF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00058" y="5029013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179;p65">
            <a:extLst>
              <a:ext uri="{FF2B5EF4-FFF2-40B4-BE49-F238E27FC236}">
                <a16:creationId xmlns:a16="http://schemas.microsoft.com/office/drawing/2014/main" id="{4F176B03-9BB0-4555-9F9E-C001C3DF952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19455" y="5406144"/>
            <a:ext cx="294187" cy="253064"/>
          </a:xfrm>
          <a:prstGeom prst="rect">
            <a:avLst/>
          </a:prstGeom>
          <a:solidFill>
            <a:srgbClr val="E7E6E6"/>
          </a:solidFill>
          <a:ln>
            <a:noFill/>
          </a:ln>
        </p:spPr>
      </p:pic>
      <p:pic>
        <p:nvPicPr>
          <p:cNvPr id="39" name="Google Shape;180;p65" descr="Database with solid fill">
            <a:extLst>
              <a:ext uri="{FF2B5EF4-FFF2-40B4-BE49-F238E27FC236}">
                <a16:creationId xmlns:a16="http://schemas.microsoft.com/office/drawing/2014/main" id="{74CC38EA-83CA-4F49-875A-FFE7C26C2FE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74255" y="322690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81;p65">
            <a:extLst>
              <a:ext uri="{FF2B5EF4-FFF2-40B4-BE49-F238E27FC236}">
                <a16:creationId xmlns:a16="http://schemas.microsoft.com/office/drawing/2014/main" id="{6F00BFB3-630E-4870-A6CA-47ED2951CD5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84360" y="3557572"/>
            <a:ext cx="294187" cy="253064"/>
          </a:xfrm>
          <a:prstGeom prst="rect">
            <a:avLst/>
          </a:prstGeom>
          <a:solidFill>
            <a:srgbClr val="E7E6E6"/>
          </a:solidFill>
          <a:ln>
            <a:noFill/>
          </a:ln>
        </p:spPr>
      </p:pic>
      <p:pic>
        <p:nvPicPr>
          <p:cNvPr id="41" name="Google Shape;182;p65" descr="Database with solid fill">
            <a:extLst>
              <a:ext uri="{FF2B5EF4-FFF2-40B4-BE49-F238E27FC236}">
                <a16:creationId xmlns:a16="http://schemas.microsoft.com/office/drawing/2014/main" id="{435F39F3-20A8-4E77-B59A-CF2874DE2AA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15727" y="321096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83;p65">
            <a:extLst>
              <a:ext uri="{FF2B5EF4-FFF2-40B4-BE49-F238E27FC236}">
                <a16:creationId xmlns:a16="http://schemas.microsoft.com/office/drawing/2014/main" id="{9723D410-9152-40BD-B298-61C621C5A75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25832" y="3541637"/>
            <a:ext cx="294187" cy="253064"/>
          </a:xfrm>
          <a:prstGeom prst="rect">
            <a:avLst/>
          </a:prstGeom>
          <a:solidFill>
            <a:srgbClr val="E7E6E6"/>
          </a:solidFill>
          <a:ln>
            <a:noFill/>
          </a:ln>
        </p:spPr>
      </p:pic>
      <p:cxnSp>
        <p:nvCxnSpPr>
          <p:cNvPr id="43" name="Google Shape;184;p65">
            <a:extLst>
              <a:ext uri="{FF2B5EF4-FFF2-40B4-BE49-F238E27FC236}">
                <a16:creationId xmlns:a16="http://schemas.microsoft.com/office/drawing/2014/main" id="{4A1ED052-6C64-4A7D-8F51-43CDC177F714}"/>
              </a:ext>
            </a:extLst>
          </p:cNvPr>
          <p:cNvCxnSpPr>
            <a:cxnSpLocks/>
          </p:cNvCxnSpPr>
          <p:nvPr/>
        </p:nvCxnSpPr>
        <p:spPr>
          <a:xfrm flipH="1">
            <a:off x="8220102" y="4000054"/>
            <a:ext cx="1177178" cy="1185784"/>
          </a:xfrm>
          <a:prstGeom prst="straightConnector1">
            <a:avLst/>
          </a:prstGeom>
          <a:noFill/>
          <a:ln w="9525" cap="flat" cmpd="sng">
            <a:solidFill>
              <a:srgbClr val="184EA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" name="Google Shape;185;p65">
            <a:extLst>
              <a:ext uri="{FF2B5EF4-FFF2-40B4-BE49-F238E27FC236}">
                <a16:creationId xmlns:a16="http://schemas.microsoft.com/office/drawing/2014/main" id="{070526FD-E3C2-4F1F-9B75-0A4FF97464A8}"/>
              </a:ext>
            </a:extLst>
          </p:cNvPr>
          <p:cNvCxnSpPr>
            <a:cxnSpLocks/>
          </p:cNvCxnSpPr>
          <p:nvPr/>
        </p:nvCxnSpPr>
        <p:spPr>
          <a:xfrm>
            <a:off x="8207102" y="4002705"/>
            <a:ext cx="1243785" cy="1139694"/>
          </a:xfrm>
          <a:prstGeom prst="straightConnector1">
            <a:avLst/>
          </a:prstGeom>
          <a:noFill/>
          <a:ln w="9525" cap="flat" cmpd="sng">
            <a:solidFill>
              <a:srgbClr val="184EA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" name="Google Shape;186;p65">
            <a:extLst>
              <a:ext uri="{FF2B5EF4-FFF2-40B4-BE49-F238E27FC236}">
                <a16:creationId xmlns:a16="http://schemas.microsoft.com/office/drawing/2014/main" id="{8A7A5F1A-4CFA-4317-9D53-E8CC4E50B0FA}"/>
              </a:ext>
            </a:extLst>
          </p:cNvPr>
          <p:cNvCxnSpPr>
            <a:cxnSpLocks/>
          </p:cNvCxnSpPr>
          <p:nvPr/>
        </p:nvCxnSpPr>
        <p:spPr>
          <a:xfrm flipH="1">
            <a:off x="7939635" y="4023150"/>
            <a:ext cx="33292" cy="1105038"/>
          </a:xfrm>
          <a:prstGeom prst="straightConnector1">
            <a:avLst/>
          </a:prstGeom>
          <a:noFill/>
          <a:ln w="9525" cap="flat" cmpd="sng">
            <a:solidFill>
              <a:srgbClr val="184EA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" name="Google Shape;187;p65">
            <a:extLst>
              <a:ext uri="{FF2B5EF4-FFF2-40B4-BE49-F238E27FC236}">
                <a16:creationId xmlns:a16="http://schemas.microsoft.com/office/drawing/2014/main" id="{1FC8CCC5-5B17-4F9F-A323-F904E0082E20}"/>
              </a:ext>
            </a:extLst>
          </p:cNvPr>
          <p:cNvCxnSpPr>
            <a:cxnSpLocks/>
          </p:cNvCxnSpPr>
          <p:nvPr/>
        </p:nvCxnSpPr>
        <p:spPr>
          <a:xfrm flipH="1">
            <a:off x="9620142" y="4020500"/>
            <a:ext cx="11313" cy="1166537"/>
          </a:xfrm>
          <a:prstGeom prst="straightConnector1">
            <a:avLst/>
          </a:prstGeom>
          <a:noFill/>
          <a:ln w="9525" cap="flat" cmpd="sng">
            <a:solidFill>
              <a:srgbClr val="184EA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" name="Google Shape;188;p65">
            <a:extLst>
              <a:ext uri="{FF2B5EF4-FFF2-40B4-BE49-F238E27FC236}">
                <a16:creationId xmlns:a16="http://schemas.microsoft.com/office/drawing/2014/main" id="{ED9FBE30-004D-4800-B7E7-69BDC2660542}"/>
              </a:ext>
            </a:extLst>
          </p:cNvPr>
          <p:cNvCxnSpPr/>
          <p:nvPr/>
        </p:nvCxnSpPr>
        <p:spPr>
          <a:xfrm>
            <a:off x="8221341" y="3667862"/>
            <a:ext cx="1203813" cy="18586"/>
          </a:xfrm>
          <a:prstGeom prst="straightConnector1">
            <a:avLst/>
          </a:prstGeom>
          <a:noFill/>
          <a:ln w="9525" cap="flat" cmpd="sng">
            <a:solidFill>
              <a:srgbClr val="184EA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" name="Google Shape;189;p65">
            <a:extLst>
              <a:ext uri="{FF2B5EF4-FFF2-40B4-BE49-F238E27FC236}">
                <a16:creationId xmlns:a16="http://schemas.microsoft.com/office/drawing/2014/main" id="{DF3261C4-B00D-417B-BE4A-230FDD0F9190}"/>
              </a:ext>
            </a:extLst>
          </p:cNvPr>
          <p:cNvCxnSpPr/>
          <p:nvPr/>
        </p:nvCxnSpPr>
        <p:spPr>
          <a:xfrm flipV="1">
            <a:off x="8173284" y="5521179"/>
            <a:ext cx="1307415" cy="7940"/>
          </a:xfrm>
          <a:prstGeom prst="straightConnector1">
            <a:avLst/>
          </a:prstGeom>
          <a:noFill/>
          <a:ln w="9525" cap="flat" cmpd="sng">
            <a:solidFill>
              <a:srgbClr val="184EA3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0" name="Bildobjekt 3" descr="En bild som visar ritning&#10;&#10;Automatiskt genererad beskrivning">
            <a:extLst>
              <a:ext uri="{FF2B5EF4-FFF2-40B4-BE49-F238E27FC236}">
                <a16:creationId xmlns:a16="http://schemas.microsoft.com/office/drawing/2014/main" id="{73FC4CE9-71E6-4F9B-BEB9-6F1DF2A8573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0357" y="351477"/>
            <a:ext cx="763443" cy="7634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01418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"/>
          <p:cNvSpPr txBox="1">
            <a:spLocks noGrp="1"/>
          </p:cNvSpPr>
          <p:nvPr>
            <p:ph type="ctrTitle"/>
          </p:nvPr>
        </p:nvSpPr>
        <p:spPr>
          <a:xfrm>
            <a:off x="701041" y="343400"/>
            <a:ext cx="10842373" cy="2179405"/>
          </a:xfrm>
          <a:noFill/>
          <a:ln>
            <a:noFill/>
          </a:ln>
        </p:spPr>
        <p:txBody>
          <a:bodyPr spcFirstLastPara="1" wrap="square" lIns="90000" tIns="43200" rIns="90000" bIns="43200" anchor="b" anchorCtr="0">
            <a:noAutofit/>
          </a:bodyPr>
          <a:lstStyle/>
          <a:p>
            <a:r>
              <a:rPr lang="en-US">
                <a:solidFill>
                  <a:schemeClr val="bg2"/>
                </a:solidFill>
                <a:latin typeface="Greycliff CF Heavy"/>
              </a:rPr>
              <a:t>Federated Reinforcement</a:t>
            </a:r>
            <a:br>
              <a:rPr lang="en-US">
                <a:latin typeface="Greycliff CF Heavy"/>
              </a:rPr>
            </a:br>
            <a:r>
              <a:rPr lang="en-US">
                <a:solidFill>
                  <a:schemeClr val="bg2"/>
                </a:solidFill>
                <a:latin typeface="Greycliff CF Heavy"/>
              </a:rPr>
              <a:t>Learning in practice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textruta 8">
            <a:extLst>
              <a:ext uri="{FF2B5EF4-FFF2-40B4-BE49-F238E27FC236}">
                <a16:creationId xmlns:a16="http://schemas.microsoft.com/office/drawing/2014/main" id="{732BD873-EAB9-0942-8E62-4CD80C53EEE9}"/>
              </a:ext>
            </a:extLst>
          </p:cNvPr>
          <p:cNvSpPr txBox="1"/>
          <p:nvPr/>
        </p:nvSpPr>
        <p:spPr>
          <a:xfrm>
            <a:off x="12290612" y="0"/>
            <a:ext cx="215152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200"/>
              </a:spcBef>
            </a:pPr>
            <a:r>
              <a:rPr lang="en-US" sz="1600">
                <a:solidFill>
                  <a:schemeClr val="bg1"/>
                </a:solidFill>
                <a:latin typeface="Greycliff CF" pitchFamily="2" charset="77"/>
              </a:rPr>
              <a:t>Place suitable background image on dark background. </a:t>
            </a:r>
          </a:p>
          <a:p>
            <a:pPr algn="l">
              <a:spcBef>
                <a:spcPts val="1200"/>
              </a:spcBef>
            </a:pPr>
            <a:r>
              <a:rPr lang="en-US" sz="1600">
                <a:solidFill>
                  <a:schemeClr val="bg1"/>
                </a:solidFill>
                <a:latin typeface="Greycliff CF" pitchFamily="2" charset="77"/>
              </a:rPr>
              <a:t>Set image transparency to allow for white text if possible (in this example 20%).</a:t>
            </a:r>
          </a:p>
          <a:p>
            <a:pPr algn="l">
              <a:spcBef>
                <a:spcPts val="1200"/>
              </a:spcBef>
            </a:pPr>
            <a:r>
              <a:rPr lang="en-US" sz="1600">
                <a:solidFill>
                  <a:schemeClr val="bg1"/>
                </a:solidFill>
                <a:latin typeface="Greycliff CF" pitchFamily="2" charset="77"/>
              </a:rPr>
              <a:t>Let yellow logo be on top. Shift for dark logo if image is light (dark logo lies behind yellow in this slide).</a:t>
            </a:r>
          </a:p>
          <a:p>
            <a:pPr algn="l">
              <a:spcBef>
                <a:spcPts val="1200"/>
              </a:spcBef>
            </a:pPr>
            <a:endParaRPr lang="en-US" sz="1600">
              <a:solidFill>
                <a:schemeClr val="bg1"/>
              </a:solidFill>
              <a:latin typeface="Greycliff CF" pitchFamily="2" charset="77"/>
            </a:endParaRPr>
          </a:p>
          <a:p>
            <a:pPr algn="l">
              <a:spcBef>
                <a:spcPts val="1200"/>
              </a:spcBef>
            </a:pPr>
            <a:r>
              <a:rPr lang="en-US" sz="1600" b="1">
                <a:solidFill>
                  <a:schemeClr val="bg1"/>
                </a:solidFill>
                <a:latin typeface="Greycliff CF" pitchFamily="2" charset="77"/>
              </a:rPr>
              <a:t>Layout: Header</a:t>
            </a:r>
          </a:p>
        </p:txBody>
      </p:sp>
      <p:pic>
        <p:nvPicPr>
          <p:cNvPr id="3" name="Bildobjekt 2" descr="En bild som visar tänd, tecken, mörk, stor&#10;&#10;Automatiskt genererad beskrivning">
            <a:extLst>
              <a:ext uri="{FF2B5EF4-FFF2-40B4-BE49-F238E27FC236}">
                <a16:creationId xmlns:a16="http://schemas.microsoft.com/office/drawing/2014/main" id="{25C614A8-1F7D-4858-BF0D-CFC1F00B0F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8092" y="347396"/>
            <a:ext cx="765708" cy="7657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C11C10-B43D-40BC-A1E5-2C71BF7295B7}"/>
              </a:ext>
            </a:extLst>
          </p:cNvPr>
          <p:cNvSpPr txBox="1"/>
          <p:nvPr/>
        </p:nvSpPr>
        <p:spPr>
          <a:xfrm>
            <a:off x="4839586" y="252700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2400">
              <a:solidFill>
                <a:schemeClr val="bg1"/>
              </a:solidFill>
              <a:latin typeface="Greycliff CF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C615757E-D603-4483-90A5-0C3CF23A2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320" y="2518295"/>
            <a:ext cx="7071360" cy="384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96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1192C137-D4CB-1C4A-A265-701C3AB589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3897" y="1828801"/>
            <a:ext cx="2880000" cy="1709668"/>
          </a:xfrm>
        </p:spPr>
        <p:txBody>
          <a:bodyPr>
            <a:normAutofit/>
          </a:bodyPr>
          <a:lstStyle/>
          <a:p>
            <a:r>
              <a:rPr lang="en-US">
                <a:latin typeface="Greycliff CF Heavy"/>
              </a:rPr>
              <a:t>Snake environment</a:t>
            </a:r>
            <a:endParaRPr lang="en-US"/>
          </a:p>
        </p:txBody>
      </p:sp>
      <p:sp>
        <p:nvSpPr>
          <p:cNvPr id="5" name="Underrubrik 4">
            <a:extLst>
              <a:ext uri="{FF2B5EF4-FFF2-40B4-BE49-F238E27FC236}">
                <a16:creationId xmlns:a16="http://schemas.microsoft.com/office/drawing/2014/main" id="{3390E30F-698A-6045-A405-9B0FF8046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3897" y="3716594"/>
            <a:ext cx="2880000" cy="16034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Greycliff CF"/>
              </a:rPr>
              <a:t>Dynamic and easily iterated upon</a:t>
            </a:r>
            <a:endParaRPr lang="en-US" err="1"/>
          </a:p>
        </p:txBody>
      </p:sp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C3B28348-0A5D-3C41-BBB3-69DE4525E8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45880" y="3716626"/>
            <a:ext cx="2880000" cy="1603656"/>
          </a:xfrm>
        </p:spPr>
        <p:txBody>
          <a:bodyPr>
            <a:normAutofit/>
          </a:bodyPr>
          <a:lstStyle/>
          <a:p>
            <a:r>
              <a:rPr lang="en-US">
                <a:latin typeface="Greycliff CF"/>
              </a:rPr>
              <a:t>Simple DQN reinforcement learning model</a:t>
            </a:r>
            <a:endParaRPr lang="en-US"/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7319F95D-0B9A-734A-9D7D-C1CF3BE194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45742" y="1828801"/>
            <a:ext cx="2880000" cy="1709668"/>
          </a:xfrm>
        </p:spPr>
        <p:txBody>
          <a:bodyPr>
            <a:normAutofit/>
          </a:bodyPr>
          <a:lstStyle/>
          <a:p>
            <a:r>
              <a:rPr lang="en-US">
                <a:latin typeface="Greycliff CF Heavy"/>
              </a:rPr>
              <a:t>DQN Model</a:t>
            </a:r>
            <a:endParaRPr lang="en-US"/>
          </a:p>
        </p:txBody>
      </p:sp>
      <p:sp>
        <p:nvSpPr>
          <p:cNvPr id="8" name="Platshållare för text 7">
            <a:extLst>
              <a:ext uri="{FF2B5EF4-FFF2-40B4-BE49-F238E27FC236}">
                <a16:creationId xmlns:a16="http://schemas.microsoft.com/office/drawing/2014/main" id="{F834C77C-B4FE-6B48-ACAB-28B1E3B3B6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62727" y="1828801"/>
            <a:ext cx="2880000" cy="1709668"/>
          </a:xfrm>
        </p:spPr>
        <p:txBody>
          <a:bodyPr>
            <a:normAutofit/>
          </a:bodyPr>
          <a:lstStyle/>
          <a:p>
            <a:r>
              <a:rPr lang="en-US">
                <a:latin typeface="Greycliff CF Heavy"/>
              </a:rPr>
              <a:t>Federated Learning</a:t>
            </a:r>
            <a:endParaRPr lang="en-US"/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F513F6AC-596D-574C-921E-24949FCA3F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62999" y="3716604"/>
            <a:ext cx="2880000" cy="160353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latin typeface="Greycliff CF"/>
              </a:rPr>
              <a:t>Applied federated learning to reinforcement learning</a:t>
            </a:r>
            <a:endParaRPr lang="en-US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47EBB88C-BC53-524F-A845-43DDCE049C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9711" y="1019647"/>
            <a:ext cx="4241206" cy="557212"/>
          </a:xfrm>
        </p:spPr>
        <p:txBody>
          <a:bodyPr>
            <a:noAutofit/>
          </a:bodyPr>
          <a:lstStyle/>
          <a:p>
            <a:r>
              <a:rPr lang="en-US">
                <a:latin typeface="Greycliff CF Heavy"/>
              </a:rPr>
              <a:t>Short about what we did</a:t>
            </a:r>
            <a:endParaRPr lang="en-US"/>
          </a:p>
        </p:txBody>
      </p:sp>
      <p:sp>
        <p:nvSpPr>
          <p:cNvPr id="16" name="textruta 15">
            <a:extLst>
              <a:ext uri="{FF2B5EF4-FFF2-40B4-BE49-F238E27FC236}">
                <a16:creationId xmlns:a16="http://schemas.microsoft.com/office/drawing/2014/main" id="{0CF5818F-77B8-1B4E-9BAB-0F01FD4FB9D5}"/>
              </a:ext>
            </a:extLst>
          </p:cNvPr>
          <p:cNvSpPr txBox="1"/>
          <p:nvPr/>
        </p:nvSpPr>
        <p:spPr>
          <a:xfrm>
            <a:off x="12290612" y="0"/>
            <a:ext cx="2151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200"/>
              </a:spcBef>
            </a:pPr>
            <a:r>
              <a:rPr lang="en-US" sz="1600" b="1">
                <a:solidFill>
                  <a:schemeClr val="bg1"/>
                </a:solidFill>
                <a:latin typeface="Greycliff CF" pitchFamily="2" charset="77"/>
              </a:rPr>
              <a:t>Layout: Three bullets colored background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CB2C97-FB33-4242-B4C8-398CC8FCEA47}"/>
              </a:ext>
            </a:extLst>
          </p:cNvPr>
          <p:cNvSpPr txBox="1"/>
          <p:nvPr/>
        </p:nvSpPr>
        <p:spPr>
          <a:xfrm>
            <a:off x="2865120" y="3241040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>
                <a:solidFill>
                  <a:schemeClr val="accent1"/>
                </a:solidFill>
                <a:latin typeface="Greycliff CF"/>
              </a:rPr>
              <a:t>+</a:t>
            </a:r>
            <a:endParaRPr lang="en-US" sz="400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624E2B-7362-4A39-B58D-82A8644FD26B}"/>
              </a:ext>
            </a:extLst>
          </p:cNvPr>
          <p:cNvSpPr txBox="1"/>
          <p:nvPr/>
        </p:nvSpPr>
        <p:spPr>
          <a:xfrm>
            <a:off x="6603999" y="3241039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>
                <a:solidFill>
                  <a:schemeClr val="accent1"/>
                </a:solidFill>
                <a:latin typeface="Greycliff CF"/>
              </a:rPr>
              <a:t>+</a:t>
            </a:r>
            <a:endParaRPr lang="en-US" sz="40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323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"/>
          <p:cNvSpPr txBox="1">
            <a:spLocks noGrp="1"/>
          </p:cNvSpPr>
          <p:nvPr>
            <p:ph type="ctrTitle"/>
          </p:nvPr>
        </p:nvSpPr>
        <p:spPr>
          <a:xfrm>
            <a:off x="701041" y="343400"/>
            <a:ext cx="10842373" cy="2179405"/>
          </a:xfrm>
          <a:noFill/>
          <a:ln>
            <a:noFill/>
          </a:ln>
        </p:spPr>
        <p:txBody>
          <a:bodyPr spcFirstLastPara="1" wrap="square" lIns="90000" tIns="43200" rIns="90000" bIns="43200" anchor="b" anchorCtr="0">
            <a:noAutofit/>
          </a:bodyPr>
          <a:lstStyle/>
          <a:p>
            <a:r>
              <a:rPr lang="en-US">
                <a:solidFill>
                  <a:schemeClr val="bg2"/>
                </a:solidFill>
                <a:latin typeface="Greycliff CF Heavy"/>
              </a:rPr>
              <a:t>Testing environment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textruta 8">
            <a:extLst>
              <a:ext uri="{FF2B5EF4-FFF2-40B4-BE49-F238E27FC236}">
                <a16:creationId xmlns:a16="http://schemas.microsoft.com/office/drawing/2014/main" id="{732BD873-EAB9-0942-8E62-4CD80C53EEE9}"/>
              </a:ext>
            </a:extLst>
          </p:cNvPr>
          <p:cNvSpPr txBox="1"/>
          <p:nvPr/>
        </p:nvSpPr>
        <p:spPr>
          <a:xfrm>
            <a:off x="12290612" y="0"/>
            <a:ext cx="215152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200"/>
              </a:spcBef>
            </a:pPr>
            <a:r>
              <a:rPr lang="en-US" sz="1600">
                <a:solidFill>
                  <a:schemeClr val="bg1"/>
                </a:solidFill>
                <a:latin typeface="Greycliff CF" pitchFamily="2" charset="77"/>
              </a:rPr>
              <a:t>Place suitable background image on dark background. </a:t>
            </a:r>
          </a:p>
          <a:p>
            <a:pPr algn="l">
              <a:spcBef>
                <a:spcPts val="1200"/>
              </a:spcBef>
            </a:pPr>
            <a:r>
              <a:rPr lang="en-US" sz="1600">
                <a:solidFill>
                  <a:schemeClr val="bg1"/>
                </a:solidFill>
                <a:latin typeface="Greycliff CF" pitchFamily="2" charset="77"/>
              </a:rPr>
              <a:t>Set image transparency to allow for white text if possible (in this example 20%).</a:t>
            </a:r>
          </a:p>
          <a:p>
            <a:pPr algn="l">
              <a:spcBef>
                <a:spcPts val="1200"/>
              </a:spcBef>
            </a:pPr>
            <a:r>
              <a:rPr lang="en-US" sz="1600">
                <a:solidFill>
                  <a:schemeClr val="bg1"/>
                </a:solidFill>
                <a:latin typeface="Greycliff CF" pitchFamily="2" charset="77"/>
              </a:rPr>
              <a:t>Let yellow logo be on top. Shift for dark logo if image is light (dark logo lies behind yellow in this slide).</a:t>
            </a:r>
          </a:p>
          <a:p>
            <a:pPr algn="l">
              <a:spcBef>
                <a:spcPts val="1200"/>
              </a:spcBef>
            </a:pPr>
            <a:endParaRPr lang="en-US" sz="1600">
              <a:solidFill>
                <a:schemeClr val="bg1"/>
              </a:solidFill>
              <a:latin typeface="Greycliff CF" pitchFamily="2" charset="77"/>
            </a:endParaRPr>
          </a:p>
          <a:p>
            <a:pPr algn="l">
              <a:spcBef>
                <a:spcPts val="1200"/>
              </a:spcBef>
            </a:pPr>
            <a:r>
              <a:rPr lang="en-US" sz="1600" b="1">
                <a:solidFill>
                  <a:schemeClr val="bg1"/>
                </a:solidFill>
                <a:latin typeface="Greycliff CF" pitchFamily="2" charset="77"/>
              </a:rPr>
              <a:t>Layout: Header</a:t>
            </a:r>
          </a:p>
        </p:txBody>
      </p:sp>
      <p:pic>
        <p:nvPicPr>
          <p:cNvPr id="3" name="Bildobjekt 2" descr="En bild som visar tänd, tecken, mörk, stor&#10;&#10;Automatiskt genererad beskrivning">
            <a:extLst>
              <a:ext uri="{FF2B5EF4-FFF2-40B4-BE49-F238E27FC236}">
                <a16:creationId xmlns:a16="http://schemas.microsoft.com/office/drawing/2014/main" id="{25C614A8-1F7D-4858-BF0D-CFC1F00B0F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8092" y="347396"/>
            <a:ext cx="765708" cy="7657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C11C10-B43D-40BC-A1E5-2C71BF7295B7}"/>
              </a:ext>
            </a:extLst>
          </p:cNvPr>
          <p:cNvSpPr txBox="1"/>
          <p:nvPr/>
        </p:nvSpPr>
        <p:spPr>
          <a:xfrm>
            <a:off x="4839586" y="252700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2400">
              <a:solidFill>
                <a:schemeClr val="bg1"/>
              </a:solidFill>
              <a:latin typeface="Greycliff CF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5E4624-4086-4AAD-8D85-3929108C5569}"/>
              </a:ext>
            </a:extLst>
          </p:cNvPr>
          <p:cNvSpPr txBox="1"/>
          <p:nvPr/>
        </p:nvSpPr>
        <p:spPr>
          <a:xfrm>
            <a:off x="4467446" y="2323214"/>
            <a:ext cx="3505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2400">
              <a:solidFill>
                <a:schemeClr val="bg1"/>
              </a:solidFill>
              <a:latin typeface="Greycliff CF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FA43C40-39AB-4FD3-A5F6-A0CFD910B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5803" y="3113530"/>
            <a:ext cx="3090978" cy="305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80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"/>
          <p:cNvSpPr txBox="1">
            <a:spLocks noGrp="1"/>
          </p:cNvSpPr>
          <p:nvPr>
            <p:ph type="ctrTitle"/>
          </p:nvPr>
        </p:nvSpPr>
        <p:spPr>
          <a:xfrm>
            <a:off x="701041" y="343400"/>
            <a:ext cx="10842373" cy="2179405"/>
          </a:xfrm>
          <a:noFill/>
          <a:ln>
            <a:noFill/>
          </a:ln>
        </p:spPr>
        <p:txBody>
          <a:bodyPr spcFirstLastPara="1" wrap="square" lIns="90000" tIns="43200" rIns="90000" bIns="43200" anchor="b" anchorCtr="0">
            <a:noAutofit/>
          </a:bodyPr>
          <a:lstStyle/>
          <a:p>
            <a:r>
              <a:rPr lang="en-US">
                <a:solidFill>
                  <a:schemeClr val="bg2"/>
                </a:solidFill>
                <a:latin typeface="Greycliff CF Heavy"/>
              </a:rPr>
              <a:t>Our *Agents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textruta 8">
            <a:extLst>
              <a:ext uri="{FF2B5EF4-FFF2-40B4-BE49-F238E27FC236}">
                <a16:creationId xmlns:a16="http://schemas.microsoft.com/office/drawing/2014/main" id="{732BD873-EAB9-0942-8E62-4CD80C53EEE9}"/>
              </a:ext>
            </a:extLst>
          </p:cNvPr>
          <p:cNvSpPr txBox="1"/>
          <p:nvPr/>
        </p:nvSpPr>
        <p:spPr>
          <a:xfrm>
            <a:off x="12290612" y="0"/>
            <a:ext cx="215152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200"/>
              </a:spcBef>
            </a:pPr>
            <a:r>
              <a:rPr lang="en-US" sz="1600">
                <a:solidFill>
                  <a:schemeClr val="bg1"/>
                </a:solidFill>
                <a:latin typeface="Greycliff CF" pitchFamily="2" charset="77"/>
              </a:rPr>
              <a:t>Place suitable background image on dark background. </a:t>
            </a:r>
          </a:p>
          <a:p>
            <a:pPr algn="l">
              <a:spcBef>
                <a:spcPts val="1200"/>
              </a:spcBef>
            </a:pPr>
            <a:r>
              <a:rPr lang="en-US" sz="1600">
                <a:solidFill>
                  <a:schemeClr val="bg1"/>
                </a:solidFill>
                <a:latin typeface="Greycliff CF" pitchFamily="2" charset="77"/>
              </a:rPr>
              <a:t>Set image transparency to allow for white text if possible (in this example 20%).</a:t>
            </a:r>
          </a:p>
          <a:p>
            <a:pPr algn="l">
              <a:spcBef>
                <a:spcPts val="1200"/>
              </a:spcBef>
            </a:pPr>
            <a:r>
              <a:rPr lang="en-US" sz="1600">
                <a:solidFill>
                  <a:schemeClr val="bg1"/>
                </a:solidFill>
                <a:latin typeface="Greycliff CF" pitchFamily="2" charset="77"/>
              </a:rPr>
              <a:t>Let yellow logo be on top. Shift for dark logo if image is light (dark logo lies behind yellow in this slide).</a:t>
            </a:r>
          </a:p>
          <a:p>
            <a:pPr algn="l">
              <a:spcBef>
                <a:spcPts val="1200"/>
              </a:spcBef>
            </a:pPr>
            <a:endParaRPr lang="en-US" sz="1600">
              <a:solidFill>
                <a:schemeClr val="bg1"/>
              </a:solidFill>
              <a:latin typeface="Greycliff CF" pitchFamily="2" charset="77"/>
            </a:endParaRPr>
          </a:p>
          <a:p>
            <a:pPr algn="l">
              <a:spcBef>
                <a:spcPts val="1200"/>
              </a:spcBef>
            </a:pPr>
            <a:r>
              <a:rPr lang="en-US" sz="1600" b="1">
                <a:solidFill>
                  <a:schemeClr val="bg1"/>
                </a:solidFill>
                <a:latin typeface="Greycliff CF" pitchFamily="2" charset="77"/>
              </a:rPr>
              <a:t>Layout: Header</a:t>
            </a:r>
          </a:p>
        </p:txBody>
      </p:sp>
      <p:pic>
        <p:nvPicPr>
          <p:cNvPr id="3" name="Bildobjekt 2" descr="En bild som visar tänd, tecken, mörk, stor&#10;&#10;Automatiskt genererad beskrivning">
            <a:extLst>
              <a:ext uri="{FF2B5EF4-FFF2-40B4-BE49-F238E27FC236}">
                <a16:creationId xmlns:a16="http://schemas.microsoft.com/office/drawing/2014/main" id="{25C614A8-1F7D-4858-BF0D-CFC1F00B0F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8092" y="347396"/>
            <a:ext cx="765708" cy="7657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C11C10-B43D-40BC-A1E5-2C71BF7295B7}"/>
              </a:ext>
            </a:extLst>
          </p:cNvPr>
          <p:cNvSpPr txBox="1"/>
          <p:nvPr/>
        </p:nvSpPr>
        <p:spPr>
          <a:xfrm>
            <a:off x="4839586" y="252700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2400">
              <a:solidFill>
                <a:schemeClr val="bg1"/>
              </a:solidFill>
              <a:latin typeface="Greycliff CF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5E4624-4086-4AAD-8D85-3929108C5569}"/>
              </a:ext>
            </a:extLst>
          </p:cNvPr>
          <p:cNvSpPr txBox="1"/>
          <p:nvPr/>
        </p:nvSpPr>
        <p:spPr>
          <a:xfrm>
            <a:off x="4556051" y="2021958"/>
            <a:ext cx="76341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2400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56BBDC1D-ACB2-4F8D-89F9-A7BDA2849D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244" r="69259" b="-781"/>
          <a:stretch/>
        </p:blipFill>
        <p:spPr>
          <a:xfrm>
            <a:off x="5293360" y="2826725"/>
            <a:ext cx="1828802" cy="24995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A4410D-6643-4D20-8659-DA480E159925}"/>
              </a:ext>
            </a:extLst>
          </p:cNvPr>
          <p:cNvSpPr txBox="1"/>
          <p:nvPr/>
        </p:nvSpPr>
        <p:spPr>
          <a:xfrm rot="-2400000">
            <a:off x="4439920" y="221488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chemeClr val="bg1"/>
                </a:solidFill>
                <a:latin typeface="Greycliff CF"/>
              </a:rPr>
              <a:t>DQN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0C0F4D-0A61-4116-9D88-6F4922002580}"/>
              </a:ext>
            </a:extLst>
          </p:cNvPr>
          <p:cNvSpPr txBox="1"/>
          <p:nvPr/>
        </p:nvSpPr>
        <p:spPr>
          <a:xfrm rot="2580000">
            <a:off x="6827520" y="350520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chemeClr val="bg1"/>
                </a:solidFill>
                <a:latin typeface="Greycliff CF"/>
              </a:rPr>
              <a:t>PPO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331A5F-78F4-431D-820A-3A3D5ACF3368}"/>
              </a:ext>
            </a:extLst>
          </p:cNvPr>
          <p:cNvSpPr txBox="1"/>
          <p:nvPr/>
        </p:nvSpPr>
        <p:spPr>
          <a:xfrm rot="1920000">
            <a:off x="7459683" y="2398383"/>
            <a:ext cx="3149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800">
                <a:solidFill>
                  <a:schemeClr val="bg1"/>
                </a:solidFill>
                <a:latin typeface="Greycliff CF"/>
              </a:rPr>
              <a:t>?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95BCEE-B905-4A3C-8647-B2EA97C19180}"/>
              </a:ext>
            </a:extLst>
          </p:cNvPr>
          <p:cNvSpPr txBox="1"/>
          <p:nvPr/>
        </p:nvSpPr>
        <p:spPr>
          <a:xfrm rot="5160000">
            <a:off x="7914576" y="2970924"/>
            <a:ext cx="1625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solidFill>
                  <a:schemeClr val="bg1"/>
                </a:solidFill>
                <a:latin typeface="Greycliff CF"/>
              </a:rPr>
              <a:t>?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892080-7765-45C3-BB9F-00E0AFE42033}"/>
              </a:ext>
            </a:extLst>
          </p:cNvPr>
          <p:cNvSpPr txBox="1"/>
          <p:nvPr/>
        </p:nvSpPr>
        <p:spPr>
          <a:xfrm>
            <a:off x="6098243" y="2571103"/>
            <a:ext cx="3149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800">
                <a:solidFill>
                  <a:schemeClr val="bg1"/>
                </a:solidFill>
                <a:latin typeface="Greycliff CF"/>
              </a:rPr>
              <a:t>?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E34AF1-06B1-4A8D-B40D-4D5B8A24A69E}"/>
              </a:ext>
            </a:extLst>
          </p:cNvPr>
          <p:cNvSpPr txBox="1"/>
          <p:nvPr/>
        </p:nvSpPr>
        <p:spPr>
          <a:xfrm rot="-1260000">
            <a:off x="6959535" y="2391804"/>
            <a:ext cx="1625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solidFill>
                  <a:schemeClr val="bg1"/>
                </a:solidFill>
                <a:latin typeface="Greycliff CF"/>
              </a:rPr>
              <a:t>?</a:t>
            </a: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594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"/>
          <p:cNvSpPr txBox="1">
            <a:spLocks noGrp="1"/>
          </p:cNvSpPr>
          <p:nvPr>
            <p:ph type="ctrTitle"/>
          </p:nvPr>
        </p:nvSpPr>
        <p:spPr>
          <a:xfrm>
            <a:off x="701041" y="343400"/>
            <a:ext cx="10842373" cy="2179405"/>
          </a:xfrm>
          <a:noFill/>
          <a:ln>
            <a:noFill/>
          </a:ln>
        </p:spPr>
        <p:txBody>
          <a:bodyPr spcFirstLastPara="1" wrap="square" lIns="90000" tIns="43200" rIns="90000" bIns="43200" anchor="b" anchorCtr="0">
            <a:noAutofit/>
          </a:bodyPr>
          <a:lstStyle/>
          <a:p>
            <a:r>
              <a:rPr lang="en-US">
                <a:solidFill>
                  <a:schemeClr val="bg2"/>
                </a:solidFill>
                <a:latin typeface="Greycliff CF Heavy"/>
              </a:rPr>
              <a:t>Federated Reinforcement Learning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textruta 8">
            <a:extLst>
              <a:ext uri="{FF2B5EF4-FFF2-40B4-BE49-F238E27FC236}">
                <a16:creationId xmlns:a16="http://schemas.microsoft.com/office/drawing/2014/main" id="{732BD873-EAB9-0942-8E62-4CD80C53EEE9}"/>
              </a:ext>
            </a:extLst>
          </p:cNvPr>
          <p:cNvSpPr txBox="1"/>
          <p:nvPr/>
        </p:nvSpPr>
        <p:spPr>
          <a:xfrm>
            <a:off x="12290612" y="0"/>
            <a:ext cx="215152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200"/>
              </a:spcBef>
            </a:pPr>
            <a:r>
              <a:rPr lang="en-US" sz="1600">
                <a:solidFill>
                  <a:schemeClr val="bg1"/>
                </a:solidFill>
                <a:latin typeface="Greycliff CF" pitchFamily="2" charset="77"/>
              </a:rPr>
              <a:t>Place suitable background image on dark background. </a:t>
            </a:r>
          </a:p>
          <a:p>
            <a:pPr algn="l">
              <a:spcBef>
                <a:spcPts val="1200"/>
              </a:spcBef>
            </a:pPr>
            <a:r>
              <a:rPr lang="en-US" sz="1600">
                <a:solidFill>
                  <a:schemeClr val="bg1"/>
                </a:solidFill>
                <a:latin typeface="Greycliff CF" pitchFamily="2" charset="77"/>
              </a:rPr>
              <a:t>Set image transparency to allow for white text if possible (in this example 20%).</a:t>
            </a:r>
          </a:p>
          <a:p>
            <a:pPr algn="l">
              <a:spcBef>
                <a:spcPts val="1200"/>
              </a:spcBef>
            </a:pPr>
            <a:r>
              <a:rPr lang="en-US" sz="1600">
                <a:solidFill>
                  <a:schemeClr val="bg1"/>
                </a:solidFill>
                <a:latin typeface="Greycliff CF" pitchFamily="2" charset="77"/>
              </a:rPr>
              <a:t>Let yellow logo be on top. Shift for dark logo if image is light (dark logo lies behind yellow in this slide).</a:t>
            </a:r>
          </a:p>
          <a:p>
            <a:pPr algn="l">
              <a:spcBef>
                <a:spcPts val="1200"/>
              </a:spcBef>
            </a:pPr>
            <a:endParaRPr lang="en-US" sz="1600">
              <a:solidFill>
                <a:schemeClr val="bg1"/>
              </a:solidFill>
              <a:latin typeface="Greycliff CF" pitchFamily="2" charset="77"/>
            </a:endParaRPr>
          </a:p>
          <a:p>
            <a:pPr algn="l">
              <a:spcBef>
                <a:spcPts val="1200"/>
              </a:spcBef>
            </a:pPr>
            <a:r>
              <a:rPr lang="en-US" sz="1600" b="1">
                <a:solidFill>
                  <a:schemeClr val="bg1"/>
                </a:solidFill>
                <a:latin typeface="Greycliff CF" pitchFamily="2" charset="77"/>
              </a:rPr>
              <a:t>Layout: Header</a:t>
            </a:r>
          </a:p>
        </p:txBody>
      </p:sp>
      <p:pic>
        <p:nvPicPr>
          <p:cNvPr id="3" name="Bildobjekt 2" descr="En bild som visar tänd, tecken, mörk, stor&#10;&#10;Automatiskt genererad beskrivning">
            <a:extLst>
              <a:ext uri="{FF2B5EF4-FFF2-40B4-BE49-F238E27FC236}">
                <a16:creationId xmlns:a16="http://schemas.microsoft.com/office/drawing/2014/main" id="{25C614A8-1F7D-4858-BF0D-CFC1F00B0F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8092" y="347396"/>
            <a:ext cx="765708" cy="7657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C11C10-B43D-40BC-A1E5-2C71BF7295B7}"/>
              </a:ext>
            </a:extLst>
          </p:cNvPr>
          <p:cNvSpPr txBox="1"/>
          <p:nvPr/>
        </p:nvSpPr>
        <p:spPr>
          <a:xfrm>
            <a:off x="4839586" y="252700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2400">
              <a:solidFill>
                <a:schemeClr val="bg1"/>
              </a:solidFill>
              <a:latin typeface="Greycliff CF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5E4624-4086-4AAD-8D85-3929108C5569}"/>
              </a:ext>
            </a:extLst>
          </p:cNvPr>
          <p:cNvSpPr txBox="1"/>
          <p:nvPr/>
        </p:nvSpPr>
        <p:spPr>
          <a:xfrm>
            <a:off x="4343400" y="2527004"/>
            <a:ext cx="76341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2400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CD77A0F6-EA3E-43C5-9392-22CF85AE41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244" r="69259" b="-781"/>
          <a:stretch/>
        </p:blipFill>
        <p:spPr>
          <a:xfrm>
            <a:off x="3007360" y="4092629"/>
            <a:ext cx="1349480" cy="1848167"/>
          </a:xfrm>
          <a:prstGeom prst="rect">
            <a:avLst/>
          </a:prstGeom>
        </p:spPr>
      </p:pic>
      <p:pic>
        <p:nvPicPr>
          <p:cNvPr id="11" name="Picture 5" descr="Diagram&#10;&#10;Description automatically generated">
            <a:extLst>
              <a:ext uri="{FF2B5EF4-FFF2-40B4-BE49-F238E27FC236}">
                <a16:creationId xmlns:a16="http://schemas.microsoft.com/office/drawing/2014/main" id="{848918F2-8EA7-4949-9591-622E50647C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244" r="69259" b="-781"/>
          <a:stretch/>
        </p:blipFill>
        <p:spPr>
          <a:xfrm>
            <a:off x="7075456" y="4092628"/>
            <a:ext cx="1349480" cy="1848167"/>
          </a:xfrm>
          <a:prstGeom prst="rect">
            <a:avLst/>
          </a:prstGeom>
        </p:spPr>
      </p:pic>
      <p:pic>
        <p:nvPicPr>
          <p:cNvPr id="8" name="Graphic 11" descr="Arrow: Slight curve with solid fill">
            <a:extLst>
              <a:ext uri="{FF2B5EF4-FFF2-40B4-BE49-F238E27FC236}">
                <a16:creationId xmlns:a16="http://schemas.microsoft.com/office/drawing/2014/main" id="{31DB3B84-29FC-45F5-AB27-7993CFD952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260000">
            <a:off x="4713564" y="3337551"/>
            <a:ext cx="1737850" cy="1737850"/>
          </a:xfrm>
          <a:prstGeom prst="rect">
            <a:avLst/>
          </a:prstGeom>
        </p:spPr>
      </p:pic>
      <p:pic>
        <p:nvPicPr>
          <p:cNvPr id="13" name="Graphic 11" descr="Arrow: Slight curve with solid fill">
            <a:extLst>
              <a:ext uri="{FF2B5EF4-FFF2-40B4-BE49-F238E27FC236}">
                <a16:creationId xmlns:a16="http://schemas.microsoft.com/office/drawing/2014/main" id="{3F560ECA-1950-4F07-9A44-4471288E63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500000" flipH="1" flipV="1">
            <a:off x="4872206" y="4414447"/>
            <a:ext cx="1728020" cy="172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165409"/>
      </p:ext>
    </p:extLst>
  </p:cSld>
  <p:clrMapOvr>
    <a:masterClrMapping/>
  </p:clrMapOvr>
</p:sld>
</file>

<file path=ppt/theme/theme1.xml><?xml version="1.0" encoding="utf-8"?>
<a:theme xmlns:a="http://schemas.openxmlformats.org/drawingml/2006/main" name="AI SWEDEN">
  <a:themeElements>
    <a:clrScheme name="AI Sweden">
      <a:dk1>
        <a:srgbClr val="0D1F2C"/>
      </a:dk1>
      <a:lt1>
        <a:srgbClr val="FFFDF9"/>
      </a:lt1>
      <a:dk2>
        <a:srgbClr val="0D1F2C"/>
      </a:dk2>
      <a:lt2>
        <a:srgbClr val="F4F1E4"/>
      </a:lt2>
      <a:accent1>
        <a:srgbClr val="FFC800"/>
      </a:accent1>
      <a:accent2>
        <a:srgbClr val="00759C"/>
      </a:accent2>
      <a:accent3>
        <a:srgbClr val="004E68"/>
      </a:accent3>
      <a:accent4>
        <a:srgbClr val="0D1F2C"/>
      </a:accent4>
      <a:accent5>
        <a:srgbClr val="FF153B"/>
      </a:accent5>
      <a:accent6>
        <a:srgbClr val="34AF8F"/>
      </a:accent6>
      <a:hlink>
        <a:srgbClr val="004E68"/>
      </a:hlink>
      <a:folHlink>
        <a:srgbClr val="00759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2400" b="0" i="0" dirty="0" smtClean="0">
            <a:solidFill>
              <a:schemeClr val="bg1"/>
            </a:solidFill>
            <a:latin typeface="Greycliff CF" pitchFamily="2" charset="7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2400" dirty="0" smtClean="0">
            <a:solidFill>
              <a:schemeClr val="bg1"/>
            </a:solidFill>
            <a:latin typeface="Greycliff CF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19</Slides>
  <Notes>18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AI SWEDEN</vt:lpstr>
      <vt:lpstr>Reinforcement Federated Learning</vt:lpstr>
      <vt:lpstr>PowerPoint Presentation</vt:lpstr>
      <vt:lpstr>Reinforcement Learning</vt:lpstr>
      <vt:lpstr>PowerPoint Presentation</vt:lpstr>
      <vt:lpstr>Federated Reinforcement Learning in practice</vt:lpstr>
      <vt:lpstr>Snake environment</vt:lpstr>
      <vt:lpstr>Testing environment</vt:lpstr>
      <vt:lpstr>Our *Agents</vt:lpstr>
      <vt:lpstr>Federated Reinforcement Learning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Federated reinforcement learning</vt:lpstr>
      <vt:lpstr>Further research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we strengthen the Swedish AI eco-system</dc:title>
  <dc:creator>Martin Karlsson</dc:creator>
  <cp:revision>2</cp:revision>
  <dcterms:created xsi:type="dcterms:W3CDTF">2019-09-04T12:44:03Z</dcterms:created>
  <dcterms:modified xsi:type="dcterms:W3CDTF">2022-02-11T10:48:17Z</dcterms:modified>
</cp:coreProperties>
</file>